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62AE01-F73B-40D7-A952-7E3A8EE7A42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AE01-F73B-40D7-A952-7E3A8EE7A42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AE01-F73B-40D7-A952-7E3A8EE7A42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AE01-F73B-40D7-A952-7E3A8EE7A42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2AE01-F73B-40D7-A952-7E3A8EE7A42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62AE01-F73B-40D7-A952-7E3A8EE7A42C}"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2AE01-F73B-40D7-A952-7E3A8EE7A42C}"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2AE01-F73B-40D7-A952-7E3A8EE7A42C}" type="datetimeFigureOut">
              <a:rPr lang="en-US" smtClean="0"/>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2AE01-F73B-40D7-A952-7E3A8EE7A42C}" type="datetimeFigureOut">
              <a:rPr lang="en-US" smtClean="0"/>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2AE01-F73B-40D7-A952-7E3A8EE7A42C}"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2AE01-F73B-40D7-A952-7E3A8EE7A42C}"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4ABAD-1802-4347-8439-441ACFA24F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2AE01-F73B-40D7-A952-7E3A8EE7A42C}" type="datetimeFigureOut">
              <a:rPr lang="en-US" smtClean="0"/>
              <a:t>12/16/2016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4ABAD-1802-4347-8439-441ACFA24F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latin typeface="Arial Narrow" pitchFamily="34" charset="0"/>
              </a:rPr>
              <a:t>Rene Magritte</a:t>
            </a:r>
            <a:endParaRPr lang="en-US" sz="7200" dirty="0"/>
          </a:p>
        </p:txBody>
      </p:sp>
      <p:sp>
        <p:nvSpPr>
          <p:cNvPr id="3" name="Subtitle 2"/>
          <p:cNvSpPr>
            <a:spLocks noGrp="1"/>
          </p:cNvSpPr>
          <p:nvPr>
            <p:ph type="subTitle" idx="1"/>
          </p:nvPr>
        </p:nvSpPr>
        <p:spPr/>
        <p:txBody>
          <a:bodyPr/>
          <a:lstStyle/>
          <a:p>
            <a:r>
              <a:rPr lang="en-US" dirty="0" smtClean="0">
                <a:solidFill>
                  <a:schemeClr val="tx1"/>
                </a:solidFill>
              </a:rPr>
              <a:t>Watercolor lesson on Positive and Negative Space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fontScale="90000"/>
          </a:bodyPr>
          <a:lstStyle/>
          <a:p>
            <a:r>
              <a:rPr lang="en-US" b="1" dirty="0" smtClean="0"/>
              <a:t>What is Positive and Negative Space? </a:t>
            </a:r>
            <a:br>
              <a:rPr lang="en-US" b="1" dirty="0" smtClean="0"/>
            </a:br>
            <a:r>
              <a:rPr lang="en-US" dirty="0" smtClean="0"/>
              <a:t>Simply put, positive space is best described as the areas in a work of art that are the subjects, or areas of interest. Negative space is area around the subjects, or areas of interest.  The balance of positive and negative space is an important part of composition and the overall look of a work of art.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200" dirty="0" smtClean="0"/>
              <a:t>Which of these has equal parts positive and negative space?  Which has more negative space?  Positive space?</a:t>
            </a:r>
            <a:endParaRPr lang="en-US" sz="3200" dirty="0"/>
          </a:p>
        </p:txBody>
      </p:sp>
      <p:pic>
        <p:nvPicPr>
          <p:cNvPr id="5" name="Picture 2" descr="positive and negative space-excessive negative"/>
          <p:cNvPicPr>
            <a:picLocks noChangeAspect="1" noChangeArrowheads="1"/>
          </p:cNvPicPr>
          <p:nvPr/>
        </p:nvPicPr>
        <p:blipFill>
          <a:blip r:embed="rId2" cstate="print"/>
          <a:srcRect/>
          <a:stretch>
            <a:fillRect/>
          </a:stretch>
        </p:blipFill>
        <p:spPr bwMode="auto">
          <a:xfrm>
            <a:off x="304800" y="2057400"/>
            <a:ext cx="3785250" cy="2214371"/>
          </a:xfrm>
          <a:prstGeom prst="rect">
            <a:avLst/>
          </a:prstGeom>
          <a:noFill/>
        </p:spPr>
      </p:pic>
      <p:pic>
        <p:nvPicPr>
          <p:cNvPr id="6" name="Picture 2" descr="Positive and negative space-balance"/>
          <p:cNvPicPr>
            <a:picLocks noChangeAspect="1" noChangeArrowheads="1"/>
          </p:cNvPicPr>
          <p:nvPr/>
        </p:nvPicPr>
        <p:blipFill>
          <a:blip r:embed="rId3" cstate="print"/>
          <a:srcRect/>
          <a:stretch>
            <a:fillRect/>
          </a:stretch>
        </p:blipFill>
        <p:spPr bwMode="auto">
          <a:xfrm>
            <a:off x="4724400" y="1981200"/>
            <a:ext cx="3810000" cy="2219326"/>
          </a:xfrm>
          <a:prstGeom prst="rect">
            <a:avLst/>
          </a:prstGeom>
          <a:noFill/>
        </p:spPr>
      </p:pic>
      <p:pic>
        <p:nvPicPr>
          <p:cNvPr id="7" name="Picture 4" descr="positive and negative space-excessive positive"/>
          <p:cNvPicPr>
            <a:picLocks noChangeAspect="1" noChangeArrowheads="1"/>
          </p:cNvPicPr>
          <p:nvPr/>
        </p:nvPicPr>
        <p:blipFill>
          <a:blip r:embed="rId4" cstate="print"/>
          <a:srcRect/>
          <a:stretch>
            <a:fillRect/>
          </a:stretch>
        </p:blipFill>
        <p:spPr bwMode="auto">
          <a:xfrm>
            <a:off x="2362200" y="4343400"/>
            <a:ext cx="3810000" cy="22193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Step One:  Mix water with blue paint and do a wash on the large sheet of paper, leaving white spaces for clouds.</a:t>
            </a:r>
            <a:endParaRPr lang="en-US" dirty="0"/>
          </a:p>
        </p:txBody>
      </p:sp>
      <p:pic>
        <p:nvPicPr>
          <p:cNvPr id="4" name="Picture 3" descr="015.JPG"/>
          <p:cNvPicPr>
            <a:picLocks noChangeAspect="1"/>
          </p:cNvPicPr>
          <p:nvPr/>
        </p:nvPicPr>
        <p:blipFill>
          <a:blip r:embed="rId2" cstate="print"/>
          <a:stretch>
            <a:fillRect/>
          </a:stretch>
        </p:blipFill>
        <p:spPr>
          <a:xfrm>
            <a:off x="5257800" y="1981200"/>
            <a:ext cx="3429000" cy="4572000"/>
          </a:xfrm>
          <a:prstGeom prst="rect">
            <a:avLst/>
          </a:prstGeom>
        </p:spPr>
      </p:pic>
      <p:pic>
        <p:nvPicPr>
          <p:cNvPr id="5" name="Picture 2" descr="C:\Users\Susie\Google Drive\Art Lessons\Magritte Art Lesson\IMG_0265.JPG"/>
          <p:cNvPicPr>
            <a:picLocks noChangeAspect="1" noChangeArrowheads="1"/>
          </p:cNvPicPr>
          <p:nvPr/>
        </p:nvPicPr>
        <p:blipFill>
          <a:blip r:embed="rId3" cstate="print"/>
          <a:srcRect/>
          <a:stretch>
            <a:fillRect/>
          </a:stretch>
        </p:blipFill>
        <p:spPr bwMode="auto">
          <a:xfrm>
            <a:off x="762000" y="2209800"/>
            <a:ext cx="3257550" cy="4343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600" dirty="0" smtClean="0"/>
              <a:t>Step Two: Mix a tiny bit of yellow paint with plenty of water to make a pale yellow and brush it across the white parts of your sky. </a:t>
            </a:r>
            <a:endParaRPr lang="en-US" sz="3600" dirty="0"/>
          </a:p>
        </p:txBody>
      </p:sp>
      <p:pic>
        <p:nvPicPr>
          <p:cNvPr id="4" name="Picture 3" descr="016.JPG"/>
          <p:cNvPicPr>
            <a:picLocks noChangeAspect="1"/>
          </p:cNvPicPr>
          <p:nvPr/>
        </p:nvPicPr>
        <p:blipFill>
          <a:blip r:embed="rId2" cstate="print"/>
          <a:stretch>
            <a:fillRect/>
          </a:stretch>
        </p:blipFill>
        <p:spPr>
          <a:xfrm>
            <a:off x="5181600" y="1676400"/>
            <a:ext cx="3714750" cy="4953000"/>
          </a:xfrm>
          <a:prstGeom prst="rect">
            <a:avLst/>
          </a:prstGeom>
        </p:spPr>
      </p:pic>
      <p:pic>
        <p:nvPicPr>
          <p:cNvPr id="5" name="Picture 2" descr="C:\Users\Susie\Google Drive\Art Lessons\Magritte Art Lesson\IMG_0267.JPG"/>
          <p:cNvPicPr>
            <a:picLocks noChangeAspect="1" noChangeArrowheads="1"/>
          </p:cNvPicPr>
          <p:nvPr/>
        </p:nvPicPr>
        <p:blipFill>
          <a:blip r:embed="rId3" cstate="print"/>
          <a:srcRect/>
          <a:stretch>
            <a:fillRect/>
          </a:stretch>
        </p:blipFill>
        <p:spPr bwMode="auto">
          <a:xfrm rot="5400000">
            <a:off x="-304800" y="2362200"/>
            <a:ext cx="4876800" cy="3657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three: Draw a curved line dividing the black paper in half (or less) and draw the shape of a bird.</a:t>
            </a:r>
            <a:endParaRPr lang="en-US" dirty="0"/>
          </a:p>
        </p:txBody>
      </p:sp>
      <p:pic>
        <p:nvPicPr>
          <p:cNvPr id="4" name="Picture 3" descr="017.JPG"/>
          <p:cNvPicPr>
            <a:picLocks noChangeAspect="1"/>
          </p:cNvPicPr>
          <p:nvPr/>
        </p:nvPicPr>
        <p:blipFill>
          <a:blip r:embed="rId2" cstate="print"/>
          <a:stretch>
            <a:fillRect/>
          </a:stretch>
        </p:blipFill>
        <p:spPr>
          <a:xfrm rot="5400000">
            <a:off x="1897380" y="2369820"/>
            <a:ext cx="4937760" cy="3703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four: Cut along the horizontal line, then carefully cut out the bird, using only one entry point.</a:t>
            </a:r>
            <a:endParaRPr lang="en-US" dirty="0"/>
          </a:p>
        </p:txBody>
      </p:sp>
      <p:pic>
        <p:nvPicPr>
          <p:cNvPr id="4" name="Picture 3" descr="018.JPG"/>
          <p:cNvPicPr>
            <a:picLocks noChangeAspect="1"/>
          </p:cNvPicPr>
          <p:nvPr/>
        </p:nvPicPr>
        <p:blipFill>
          <a:blip r:embed="rId2" cstate="print"/>
          <a:stretch>
            <a:fillRect/>
          </a:stretch>
        </p:blipFill>
        <p:spPr>
          <a:xfrm rot="5400000">
            <a:off x="1981200" y="2286000"/>
            <a:ext cx="4876800" cy="3657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Step Five: Glue the portion with bird cut out to the bottom of your watercolor sky.  Then glue the bird to the sky above.</a:t>
            </a:r>
            <a:endParaRPr lang="en-US" sz="3600" dirty="0"/>
          </a:p>
        </p:txBody>
      </p:sp>
      <p:pic>
        <p:nvPicPr>
          <p:cNvPr id="4" name="Picture 3" descr="019.JPG"/>
          <p:cNvPicPr>
            <a:picLocks noChangeAspect="1"/>
          </p:cNvPicPr>
          <p:nvPr/>
        </p:nvPicPr>
        <p:blipFill>
          <a:blip r:embed="rId2" cstate="print"/>
          <a:stretch>
            <a:fillRect/>
          </a:stretch>
        </p:blipFill>
        <p:spPr>
          <a:xfrm>
            <a:off x="2743200" y="1600200"/>
            <a:ext cx="3943350" cy="5257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165</Words>
  <Application>Microsoft Office PowerPoint</Application>
  <PresentationFormat>On-screen Show (4:3)</PresentationFormat>
  <Paragraphs>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Rene Magritte</vt:lpstr>
      <vt:lpstr>What is Positive and Negative Space?  Simply put, positive space is best described as the areas in a work of art that are the subjects, or areas of interest. Negative space is area around the subjects, or areas of interest.  The balance of positive and negative space is an important part of composition and the overall look of a work of art.</vt:lpstr>
      <vt:lpstr>Which of these has equal parts positive and negative space?  Which has more negative space?  Positive space?</vt:lpstr>
      <vt:lpstr>Step One:  Mix water with blue paint and do a wash on the large sheet of paper, leaving white spaces for clouds.</vt:lpstr>
      <vt:lpstr>Step Two: Mix a tiny bit of yellow paint with plenty of water to make a pale yellow and brush it across the white parts of your sky. </vt:lpstr>
      <vt:lpstr>Step three: Draw a curved line dividing the black paper in half (or less) and draw the shape of a bird.</vt:lpstr>
      <vt:lpstr>Step four: Cut along the horizontal line, then carefully cut out the bird, using only one entry point.</vt:lpstr>
      <vt:lpstr>Step Five: Glue the portion with bird cut out to the bottom of your watercolor sky.  Then glue the bird to the sky above.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 Magritte</dc:title>
  <dc:creator>Susie Egbert</dc:creator>
  <cp:lastModifiedBy>Susie Egbert</cp:lastModifiedBy>
  <cp:revision>2</cp:revision>
  <dcterms:created xsi:type="dcterms:W3CDTF">2016-12-16T19:17:01Z</dcterms:created>
  <dcterms:modified xsi:type="dcterms:W3CDTF">2016-12-16T19:36:40Z</dcterms:modified>
</cp:coreProperties>
</file>