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30" r:id="rId17"/>
    <p:sldId id="326" r:id="rId18"/>
    <p:sldId id="327" r:id="rId19"/>
    <p:sldId id="328" r:id="rId20"/>
    <p:sldId id="329" r:id="rId21"/>
    <p:sldId id="331" r:id="rId22"/>
    <p:sldId id="332" r:id="rId23"/>
    <p:sldId id="333" r:id="rId24"/>
    <p:sldId id="334" r:id="rId25"/>
    <p:sldId id="335" r:id="rId26"/>
    <p:sldId id="303" r:id="rId27"/>
    <p:sldId id="304" r:id="rId28"/>
    <p:sldId id="305" r:id="rId29"/>
    <p:sldId id="306" r:id="rId30"/>
    <p:sldId id="307" r:id="rId31"/>
    <p:sldId id="261" r:id="rId32"/>
    <p:sldId id="262" r:id="rId33"/>
    <p:sldId id="263" r:id="rId34"/>
    <p:sldId id="264" r:id="rId35"/>
    <p:sldId id="265" r:id="rId36"/>
    <p:sldId id="266" r:id="rId37"/>
    <p:sldId id="267" r:id="rId38"/>
    <p:sldId id="268" r:id="rId39"/>
    <p:sldId id="269" r:id="rId40"/>
    <p:sldId id="270" r:id="rId41"/>
    <p:sldId id="271" r:id="rId42"/>
    <p:sldId id="272" r:id="rId43"/>
    <p:sldId id="273" r:id="rId44"/>
    <p:sldId id="274" r:id="rId45"/>
    <p:sldId id="275" r:id="rId46"/>
    <p:sldId id="276" r:id="rId47"/>
    <p:sldId id="277" r:id="rId48"/>
    <p:sldId id="278" r:id="rId49"/>
    <p:sldId id="279" r:id="rId50"/>
    <p:sldId id="280" r:id="rId51"/>
    <p:sldId id="281" r:id="rId52"/>
    <p:sldId id="282" r:id="rId53"/>
    <p:sldId id="283" r:id="rId54"/>
    <p:sldId id="284" r:id="rId55"/>
    <p:sldId id="285" r:id="rId56"/>
    <p:sldId id="286" r:id="rId57"/>
    <p:sldId id="287" r:id="rId58"/>
    <p:sldId id="288" r:id="rId59"/>
    <p:sldId id="289" r:id="rId60"/>
    <p:sldId id="290" r:id="rId61"/>
    <p:sldId id="291" r:id="rId62"/>
    <p:sldId id="292" r:id="rId63"/>
    <p:sldId id="293" r:id="rId64"/>
    <p:sldId id="294" r:id="rId65"/>
    <p:sldId id="295" r:id="rId66"/>
    <p:sldId id="296" r:id="rId67"/>
    <p:sldId id="297" r:id="rId68"/>
    <p:sldId id="298" r:id="rId69"/>
    <p:sldId id="299" r:id="rId70"/>
    <p:sldId id="300" r:id="rId71"/>
    <p:sldId id="301" r:id="rId72"/>
    <p:sldId id="302" r:id="rId73"/>
    <p:sldId id="308" r:id="rId74"/>
    <p:sldId id="309" r:id="rId75"/>
    <p:sldId id="310" r:id="rId76"/>
    <p:sldId id="311" r:id="rId77"/>
    <p:sldId id="312" r:id="rId78"/>
    <p:sldId id="313" r:id="rId79"/>
    <p:sldId id="314" r:id="rId80"/>
    <p:sldId id="315" r:id="rId8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7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01" autoAdjust="0"/>
    <p:restoredTop sz="94660"/>
  </p:normalViewPr>
  <p:slideViewPr>
    <p:cSldViewPr>
      <p:cViewPr varScale="1">
        <p:scale>
          <a:sx n="81" d="100"/>
          <a:sy n="81" d="100"/>
        </p:scale>
        <p:origin x="-11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8288-23F4-4135-B29B-CD193BF477D6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A34F-D29F-4A89-8792-780D847EA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8288-23F4-4135-B29B-CD193BF477D6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A34F-D29F-4A89-8792-780D847EA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8288-23F4-4135-B29B-CD193BF477D6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A34F-D29F-4A89-8792-780D847EA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8288-23F4-4135-B29B-CD193BF477D6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A34F-D29F-4A89-8792-780D847EA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8288-23F4-4135-B29B-CD193BF477D6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A34F-D29F-4A89-8792-780D847EA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8288-23F4-4135-B29B-CD193BF477D6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A34F-D29F-4A89-8792-780D847EA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8288-23F4-4135-B29B-CD193BF477D6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A34F-D29F-4A89-8792-780D847EA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8288-23F4-4135-B29B-CD193BF477D6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A34F-D29F-4A89-8792-780D847EA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8288-23F4-4135-B29B-CD193BF477D6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A34F-D29F-4A89-8792-780D847EA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8288-23F4-4135-B29B-CD193BF477D6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A34F-D29F-4A89-8792-780D847EA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8288-23F4-4135-B29B-CD193BF477D6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A34F-D29F-4A89-8792-780D847EA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18288-23F4-4135-B29B-CD193BF477D6}" type="datetimeFigureOut">
              <a:rPr lang="en-US" smtClean="0"/>
              <a:pPr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0A34F-D29F-4A89-8792-780D847EAF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924800" cy="5486400"/>
          </a:xfrm>
        </p:spPr>
        <p:txBody>
          <a:bodyPr>
            <a:normAutofit/>
          </a:bodyPr>
          <a:lstStyle/>
          <a:p>
            <a:r>
              <a:rPr lang="en-US" sz="22500" dirty="0" smtClean="0"/>
              <a:t>100</a:t>
            </a:r>
            <a:endParaRPr lang="en-US" sz="225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sz="22000" dirty="0" smtClean="0"/>
              <a:t>500</a:t>
            </a:r>
            <a:endParaRPr lang="en-US" sz="2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22000" dirty="0" smtClean="0"/>
              <a:t>100</a:t>
            </a:r>
            <a:endParaRPr lang="en-US" sz="2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sz="22000" dirty="0" smtClean="0"/>
              <a:t>200</a:t>
            </a:r>
            <a:endParaRPr lang="en-US" sz="2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en-US" sz="22000" dirty="0" smtClean="0"/>
              <a:t>300</a:t>
            </a:r>
            <a:endParaRPr lang="en-US" sz="2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22000" dirty="0" smtClean="0"/>
              <a:t>400</a:t>
            </a:r>
            <a:endParaRPr lang="en-US" sz="2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sz="22000" dirty="0" smtClean="0"/>
              <a:t>500</a:t>
            </a:r>
            <a:endParaRPr lang="en-US" sz="2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en-US" sz="22000" dirty="0" smtClean="0"/>
              <a:t>100</a:t>
            </a:r>
            <a:endParaRPr lang="en-US" sz="2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sz="22000" dirty="0" smtClean="0"/>
              <a:t>200</a:t>
            </a:r>
            <a:endParaRPr lang="en-US" sz="2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sz="22000" dirty="0" smtClean="0"/>
              <a:t>300</a:t>
            </a:r>
            <a:endParaRPr lang="en-US" sz="2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en-US" sz="22000" dirty="0" smtClean="0"/>
              <a:t>400</a:t>
            </a:r>
            <a:endParaRPr lang="en-US" sz="2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sz="22500" dirty="0" smtClean="0"/>
              <a:t>200</a:t>
            </a:r>
            <a:endParaRPr lang="en-US" sz="225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sz="22000" dirty="0" smtClean="0"/>
              <a:t>500</a:t>
            </a:r>
            <a:endParaRPr lang="en-US" sz="2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en-US" sz="22000" dirty="0" smtClean="0"/>
              <a:t>100</a:t>
            </a:r>
            <a:endParaRPr lang="en-US" sz="2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22000" dirty="0" smtClean="0"/>
              <a:t>200</a:t>
            </a:r>
            <a:endParaRPr lang="en-US" sz="2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sz="22000" dirty="0" smtClean="0"/>
              <a:t>300</a:t>
            </a:r>
            <a:endParaRPr lang="en-US" sz="2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sz="22000" dirty="0" smtClean="0"/>
              <a:t>400</a:t>
            </a:r>
            <a:endParaRPr lang="en-US" sz="2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22000" dirty="0" smtClean="0"/>
              <a:t>500</a:t>
            </a:r>
            <a:endParaRPr lang="en-US" sz="2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sz="11500" dirty="0" smtClean="0"/>
              <a:t>Learning Resources</a:t>
            </a:r>
            <a:endParaRPr lang="en-US" sz="115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9600" dirty="0" smtClean="0"/>
              <a:t>Young Women Classes</a:t>
            </a:r>
            <a:endParaRPr lang="en-US" sz="9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sz="9600" dirty="0" smtClean="0"/>
              <a:t>Themes and Symbols</a:t>
            </a:r>
            <a:endParaRPr lang="en-US" sz="9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en-US" sz="12000" dirty="0" smtClean="0"/>
              <a:t>Personal Progress</a:t>
            </a:r>
            <a:endParaRPr lang="en-US" sz="1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/>
          </a:bodyPr>
          <a:lstStyle/>
          <a:p>
            <a:r>
              <a:rPr lang="en-US" sz="22500" dirty="0" smtClean="0"/>
              <a:t>300</a:t>
            </a:r>
            <a:endParaRPr lang="en-US" sz="225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en-US" sz="9600" dirty="0" smtClean="0"/>
              <a:t>Miscellaneous</a:t>
            </a:r>
            <a:endParaRPr lang="en-US" sz="96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Autofit/>
          </a:bodyPr>
          <a:lstStyle/>
          <a:p>
            <a:r>
              <a:rPr lang="en-US" sz="5500" dirty="0" smtClean="0"/>
              <a:t>What is a device that is only to be used during Young Women or Mutual if you are accessing Gospel Library or texting someone to make sure they’re coming to the activity?</a:t>
            </a:r>
            <a:endParaRPr lang="en-US" sz="55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 descr="cellphone_m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457200"/>
            <a:ext cx="7010400" cy="5842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en-US" sz="6600" dirty="0" smtClean="0"/>
              <a:t>The curriculum for youth that is organized into monthly doctrinal topics and invites diligent learning.</a:t>
            </a:r>
            <a:endParaRPr lang="en-US" sz="66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sz="8800" dirty="0" smtClean="0"/>
              <a:t>What is the Come Follow Me curriculum?</a:t>
            </a:r>
            <a:endParaRPr lang="en-US" sz="8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Autofit/>
          </a:bodyPr>
          <a:lstStyle/>
          <a:p>
            <a:r>
              <a:rPr lang="en-US" sz="7200" dirty="0" smtClean="0"/>
              <a:t>You enter the Young Women program and become a member of the Beehive class</a:t>
            </a:r>
            <a:r>
              <a:rPr lang="en-US" sz="7200" dirty="0"/>
              <a:t> </a:t>
            </a:r>
            <a:r>
              <a:rPr lang="en-US" sz="7200" dirty="0" smtClean="0"/>
              <a:t>at this age.</a:t>
            </a:r>
            <a:endParaRPr lang="en-US" sz="72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11500" dirty="0" smtClean="0"/>
              <a:t>What is 12 years old?</a:t>
            </a:r>
            <a:endParaRPr lang="en-US" sz="115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 descr="beehiv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2606" y="457200"/>
            <a:ext cx="8018785" cy="59436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sz="9600" dirty="0" smtClean="0"/>
              <a:t>What is the Beehive symbol?</a:t>
            </a:r>
            <a:endParaRPr lang="en-US" sz="96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“A young woman strengthens her faith in Heavenly Father and Jesus Christ and learns to work with others in harmony and cooperation.  This is a time for her to stand for truth and righteousness and arise and shine forth.” is the motto for this class in Young Women.</a:t>
            </a:r>
            <a:endParaRPr lang="en-US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sz="22500" dirty="0" smtClean="0"/>
              <a:t>400</a:t>
            </a:r>
            <a:endParaRPr lang="en-US" sz="225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sz="11000" dirty="0" smtClean="0"/>
              <a:t>What is the Beehive class?</a:t>
            </a:r>
            <a:endParaRPr lang="en-US" sz="11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en-US" sz="9600" dirty="0" smtClean="0"/>
              <a:t>The MIA in Mia Maids stands for this.</a:t>
            </a:r>
            <a:endParaRPr lang="en-US" sz="96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Autofit/>
          </a:bodyPr>
          <a:lstStyle/>
          <a:p>
            <a:r>
              <a:rPr lang="en-US" sz="6600" dirty="0" smtClean="0"/>
              <a:t>What is the Mutual Improvement Association, which was once the name of the youth program of the church?</a:t>
            </a:r>
            <a:endParaRPr lang="en-US" sz="66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8000" dirty="0" smtClean="0"/>
              <a:t>The flower that is the symbol for he Mia Maids and represents love, faith and purity.</a:t>
            </a:r>
            <a:endParaRPr lang="en-US" sz="8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sz="9600" dirty="0" smtClean="0"/>
              <a:t>What is the rose?</a:t>
            </a:r>
            <a:endParaRPr lang="en-US" sz="96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en-US" sz="8800" dirty="0" smtClean="0"/>
              <a:t>The age at which a Young Woman enters the Mia Maid class.</a:t>
            </a:r>
            <a:endParaRPr lang="en-US" sz="88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sz="9600" dirty="0" smtClean="0"/>
              <a:t>What is 14 years old?</a:t>
            </a:r>
            <a:endParaRPr lang="en-US" sz="96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6600" dirty="0" smtClean="0"/>
              <a:t>The leaves of this tree symbolize honor and accomplishment, particularly when woven into a crown.</a:t>
            </a:r>
            <a:endParaRPr lang="en-US" sz="66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sz="9600" dirty="0" smtClean="0"/>
              <a:t>What is the laurel tree?</a:t>
            </a:r>
            <a:endParaRPr lang="en-US" sz="96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sz="7200" dirty="0" smtClean="0"/>
              <a:t>A young woman becomes a member of the Laurel class at this age.</a:t>
            </a:r>
            <a:endParaRPr lang="en-US" sz="7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en-US" sz="22500" dirty="0" smtClean="0"/>
              <a:t>500</a:t>
            </a:r>
            <a:endParaRPr lang="en-US" sz="225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sz="9600" dirty="0" smtClean="0"/>
              <a:t>What is 16 years old?</a:t>
            </a:r>
            <a:endParaRPr lang="en-US" sz="96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en-US" sz="6000" dirty="0"/>
              <a:t/>
            </a:r>
            <a:br>
              <a:rPr lang="en-US" sz="6000" dirty="0"/>
            </a:br>
            <a:endParaRPr lang="en-US" sz="6000" dirty="0"/>
          </a:p>
        </p:txBody>
      </p:sp>
      <p:pic>
        <p:nvPicPr>
          <p:cNvPr id="3" name="Picture 2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355982"/>
            <a:ext cx="2971800" cy="6000026"/>
          </a:xfrm>
          <a:prstGeom prst="rect">
            <a:avLst/>
          </a:prstGeom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en-US" sz="9600" dirty="0" smtClean="0"/>
              <a:t>What is the Young Women symbol and motto?</a:t>
            </a:r>
            <a:endParaRPr lang="en-US" sz="96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Autofit/>
          </a:bodyPr>
          <a:lstStyle/>
          <a:p>
            <a:r>
              <a:rPr lang="en-US" sz="5400" dirty="0" smtClean="0"/>
              <a:t>These eight values are </a:t>
            </a:r>
            <a:r>
              <a:rPr lang="en-US" sz="5400" dirty="0" err="1" smtClean="0"/>
              <a:t>Christlike</a:t>
            </a:r>
            <a:r>
              <a:rPr lang="en-US" sz="5400" dirty="0" smtClean="0"/>
              <a:t> attributes and are used in Sunday gospel instruction, Personal Progress and Mutual Activities to help each young woman apply them in her life.</a:t>
            </a:r>
            <a:endParaRPr lang="en-US" sz="54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What are Faith, Divine Nature, Individual Worth, Knowledge, Choice and Accountability, Good Words, Integrity and Virtue?</a:t>
            </a:r>
            <a:endParaRPr lang="en-US" sz="60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6600" dirty="0" smtClean="0"/>
              <a:t>The booklet in which the First Presidency outlines gospel standards and teaches youth how to apply them.</a:t>
            </a:r>
            <a:endParaRPr lang="en-US" sz="66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3622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/>
            </a:r>
            <a:br>
              <a:rPr lang="en-US" sz="6600" dirty="0" smtClean="0"/>
            </a:br>
            <a:endParaRPr lang="en-US" sz="6600" dirty="0"/>
          </a:p>
        </p:txBody>
      </p:sp>
      <p:pic>
        <p:nvPicPr>
          <p:cNvPr id="3" name="Picture 2" descr="For_the_Strength_of_Youth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2667000"/>
            <a:ext cx="2734056" cy="397847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09600" y="381000"/>
            <a:ext cx="7467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smtClean="0"/>
              <a:t>What is </a:t>
            </a:r>
            <a:r>
              <a:rPr lang="en-US" sz="6600" i="1" dirty="0" smtClean="0"/>
              <a:t>For the Strength of Youth</a:t>
            </a:r>
            <a:r>
              <a:rPr lang="en-US" sz="6600" dirty="0" smtClean="0"/>
              <a:t>?</a:t>
            </a:r>
            <a:endParaRPr lang="en-US" sz="66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Autofit/>
          </a:bodyPr>
          <a:lstStyle/>
          <a:p>
            <a:r>
              <a:rPr lang="en-US" sz="5400" dirty="0"/>
              <a:t>T</a:t>
            </a:r>
            <a:r>
              <a:rPr lang="en-US" sz="5400" dirty="0" smtClean="0"/>
              <a:t>he achievement program designed to help young women strengthen their testimonies of Jesus Christ, prepare for their future roles, and prepare to be worthy to make and keep sacred covenants.</a:t>
            </a:r>
            <a:endParaRPr lang="en-US" sz="54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4343400" cy="5973762"/>
          </a:xfrm>
        </p:spPr>
        <p:txBody>
          <a:bodyPr>
            <a:normAutofit/>
          </a:bodyPr>
          <a:lstStyle/>
          <a:p>
            <a:r>
              <a:rPr lang="en-US" sz="8800" dirty="0" smtClean="0"/>
              <a:t>What is Personal Progress?</a:t>
            </a:r>
            <a:endParaRPr lang="en-US" sz="8800" dirty="0"/>
          </a:p>
        </p:txBody>
      </p:sp>
      <p:pic>
        <p:nvPicPr>
          <p:cNvPr id="3" name="Picture 2" descr="Personal-Progress-New-Book-213x3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98518" y="1295400"/>
            <a:ext cx="3462528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en-US" sz="9600" dirty="0" smtClean="0"/>
              <a:t>The 2017 Mutual Theme (scripture reference)</a:t>
            </a:r>
            <a:endParaRPr lang="en-US" sz="9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sz="22000" dirty="0" smtClean="0"/>
              <a:t>100</a:t>
            </a:r>
            <a:endParaRPr lang="en-US" sz="220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9600" dirty="0" smtClean="0"/>
              <a:t>What is James 1:5-6?</a:t>
            </a:r>
            <a:endParaRPr lang="en-US" sz="96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19800"/>
          </a:xfrm>
        </p:spPr>
        <p:txBody>
          <a:bodyPr>
            <a:noAutofit/>
          </a:bodyPr>
          <a:lstStyle/>
          <a:p>
            <a:r>
              <a:rPr lang="en-US" sz="5200" dirty="0" smtClean="0"/>
              <a:t>This book is designed as a companion to studying the scriptures and the teachings of latter-day prophets. It contains brief, simple statements on gospel doctrines and principles, arranged alphabetically. </a:t>
            </a:r>
            <a:endParaRPr lang="en-US" sz="52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</a:bodyPr>
          <a:lstStyle/>
          <a:p>
            <a:r>
              <a:rPr lang="en-US" sz="7200" dirty="0" smtClean="0"/>
              <a:t>What is </a:t>
            </a:r>
            <a:r>
              <a:rPr lang="en-US" sz="7200" i="1" dirty="0" smtClean="0"/>
              <a:t>True to the Faith</a:t>
            </a:r>
            <a:r>
              <a:rPr lang="en-US" sz="7200" dirty="0" smtClean="0"/>
              <a:t>?</a:t>
            </a:r>
            <a:endParaRPr lang="en-US" sz="7200" dirty="0"/>
          </a:p>
        </p:txBody>
      </p:sp>
      <p:pic>
        <p:nvPicPr>
          <p:cNvPr id="3" name="Picture 2" descr="5000_36863000_p_3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2209800"/>
            <a:ext cx="3008586" cy="4436390"/>
          </a:xfrm>
          <a:prstGeom prst="rect">
            <a:avLst/>
          </a:prstGeom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r>
              <a:rPr lang="en-US" sz="6000" dirty="0" smtClean="0"/>
              <a:t>A statement of faith that young women repeat every Sunday during opening exercises as well as at other Young Women gatherings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r>
              <a:rPr lang="en-US" sz="9600" dirty="0" smtClean="0"/>
              <a:t>What is the Young Women Theme?</a:t>
            </a:r>
            <a:endParaRPr lang="en-US" sz="96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Autofit/>
          </a:bodyPr>
          <a:lstStyle/>
          <a:p>
            <a:r>
              <a:rPr lang="en-US" sz="6600" dirty="0" smtClean="0"/>
              <a:t>The number of experiences a young women must complete in each value(except Virtue) of the Personal Progress program.</a:t>
            </a:r>
            <a:endParaRPr lang="en-US" sz="6600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r>
              <a:rPr lang="en-US" sz="9600" dirty="0" smtClean="0"/>
              <a:t>What is six?</a:t>
            </a:r>
            <a:endParaRPr lang="en-US" sz="96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Autofit/>
          </a:bodyPr>
          <a:lstStyle/>
          <a:p>
            <a:r>
              <a:rPr lang="en-US" sz="6600" dirty="0" smtClean="0"/>
              <a:t>The minimum number of hours a young woman spends to complete a value project in Personal Progress.</a:t>
            </a:r>
            <a:endParaRPr lang="en-US" sz="66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sz="11500" dirty="0" smtClean="0"/>
              <a:t>What is ten?</a:t>
            </a:r>
            <a:endParaRPr lang="en-US" sz="11500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picture on the Young Woman Medallion you receive after completion of the Personal Progress program.</a:t>
            </a:r>
            <a:endParaRPr lang="en-US" sz="6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22000" dirty="0" smtClean="0"/>
              <a:t>200</a:t>
            </a:r>
            <a:endParaRPr lang="en-US" sz="22000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/>
          </a:bodyPr>
          <a:lstStyle/>
          <a:p>
            <a:r>
              <a:rPr lang="en-US" sz="9600" dirty="0" smtClean="0"/>
              <a:t>What is the temple?</a:t>
            </a:r>
            <a:endParaRPr lang="en-US" sz="9600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Each young woman is given one of these to use to take notes and record assignments during Sunday lessons.</a:t>
            </a:r>
            <a:endParaRPr lang="en-US" sz="6000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sz="8000" dirty="0" smtClean="0"/>
              <a:t>What is a notebook or journal?</a:t>
            </a:r>
            <a:endParaRPr lang="en-US" sz="8000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Autofit/>
          </a:bodyPr>
          <a:lstStyle/>
          <a:p>
            <a:r>
              <a:rPr lang="en-US" sz="8000" dirty="0" smtClean="0"/>
              <a:t>The day and time at which we meet for Mutual weekday activities.</a:t>
            </a:r>
            <a:endParaRPr lang="en-US" sz="8000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sz="9600" dirty="0" smtClean="0"/>
              <a:t>What </a:t>
            </a:r>
            <a:r>
              <a:rPr lang="en-US" sz="9600" dirty="0" smtClean="0"/>
              <a:t>is…?</a:t>
            </a:r>
            <a:endParaRPr lang="en-US" sz="9600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ywm-presidency-20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9935" y="1295400"/>
            <a:ext cx="7964130" cy="411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56388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Sister </a:t>
            </a:r>
            <a:r>
              <a:rPr lang="en-US" sz="2800" dirty="0" err="1" smtClean="0"/>
              <a:t>McConkie</a:t>
            </a:r>
            <a:r>
              <a:rPr lang="en-US" sz="2800" dirty="0" smtClean="0"/>
              <a:t>, Sister </a:t>
            </a:r>
            <a:r>
              <a:rPr lang="en-US" sz="2800" dirty="0" err="1" smtClean="0"/>
              <a:t>Oscarson</a:t>
            </a:r>
            <a:r>
              <a:rPr lang="en-US" sz="2800" dirty="0" smtClean="0"/>
              <a:t>, and Sister Marriott</a:t>
            </a:r>
            <a:endParaRPr lang="en-US" sz="2800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8000" dirty="0" smtClean="0"/>
              <a:t>Who are the General Young Women Presidency of the church?</a:t>
            </a:r>
            <a:endParaRPr lang="en-US" sz="8000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sz="6600" dirty="0" smtClean="0"/>
              <a:t>An annual event where young women draw closer to God in nature, develop skills and build friendships.</a:t>
            </a:r>
            <a:endParaRPr lang="en-US" sz="6600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/>
          </a:bodyPr>
          <a:lstStyle/>
          <a:p>
            <a:r>
              <a:rPr lang="en-US" sz="9600" dirty="0" smtClean="0"/>
              <a:t>What is Young Women Camp?</a:t>
            </a:r>
            <a:endParaRPr lang="en-US" sz="9600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sz="8800" dirty="0" smtClean="0"/>
              <a:t>Who are the Young Women Presidency and Advisers?</a:t>
            </a:r>
            <a:endParaRPr lang="en-US" sz="8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sz="22000" dirty="0" smtClean="0"/>
              <a:t>300</a:t>
            </a:r>
            <a:endParaRPr lang="en-US" sz="22000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5867400"/>
          </a:xfrm>
        </p:spPr>
        <p:txBody>
          <a:bodyPr>
            <a:noAutofit/>
          </a:bodyPr>
          <a:lstStyle/>
          <a:p>
            <a:r>
              <a:rPr lang="en-US" sz="6600" dirty="0" smtClean="0"/>
              <a:t>Names of your ward YW leaders</a:t>
            </a:r>
            <a:endParaRPr lang="en-US" sz="6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sz="22000" dirty="0" smtClean="0"/>
              <a:t>400</a:t>
            </a:r>
            <a:endParaRPr lang="en-US" sz="2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2119</TotalTime>
  <Words>674</Words>
  <Application>Microsoft Office PowerPoint</Application>
  <PresentationFormat>On-screen Show (4:3)</PresentationFormat>
  <Paragraphs>79</Paragraphs>
  <Slides>80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1" baseType="lpstr">
      <vt:lpstr>Office Theme</vt:lpstr>
      <vt:lpstr>100</vt:lpstr>
      <vt:lpstr>200</vt:lpstr>
      <vt:lpstr>300</vt:lpstr>
      <vt:lpstr>400</vt:lpstr>
      <vt:lpstr>500</vt:lpstr>
      <vt:lpstr>100</vt:lpstr>
      <vt:lpstr>200</vt:lpstr>
      <vt:lpstr>300</vt:lpstr>
      <vt:lpstr>400</vt:lpstr>
      <vt:lpstr>500</vt:lpstr>
      <vt:lpstr>100</vt:lpstr>
      <vt:lpstr>200</vt:lpstr>
      <vt:lpstr>300</vt:lpstr>
      <vt:lpstr>400</vt:lpstr>
      <vt:lpstr>500</vt:lpstr>
      <vt:lpstr>100</vt:lpstr>
      <vt:lpstr>200</vt:lpstr>
      <vt:lpstr>300</vt:lpstr>
      <vt:lpstr>400</vt:lpstr>
      <vt:lpstr>500</vt:lpstr>
      <vt:lpstr>100</vt:lpstr>
      <vt:lpstr>200</vt:lpstr>
      <vt:lpstr>300</vt:lpstr>
      <vt:lpstr>400</vt:lpstr>
      <vt:lpstr>500</vt:lpstr>
      <vt:lpstr>Learning Resources</vt:lpstr>
      <vt:lpstr>Young Women Classes</vt:lpstr>
      <vt:lpstr>Themes and Symbols</vt:lpstr>
      <vt:lpstr>Personal Progress</vt:lpstr>
      <vt:lpstr>Miscellaneous</vt:lpstr>
      <vt:lpstr>What is a device that is only to be used during Young Women or Mutual if you are accessing Gospel Library or texting someone to make sure they’re coming to the activity?</vt:lpstr>
      <vt:lpstr>Slide 32</vt:lpstr>
      <vt:lpstr>The curriculum for youth that is organized into monthly doctrinal topics and invites diligent learning.</vt:lpstr>
      <vt:lpstr>What is the Come Follow Me curriculum?</vt:lpstr>
      <vt:lpstr>You enter the Young Women program and become a member of the Beehive class at this age.</vt:lpstr>
      <vt:lpstr>What is 12 years old?</vt:lpstr>
      <vt:lpstr>Slide 37</vt:lpstr>
      <vt:lpstr>What is the Beehive symbol?</vt:lpstr>
      <vt:lpstr>“A young woman strengthens her faith in Heavenly Father and Jesus Christ and learns to work with others in harmony and cooperation.  This is a time for her to stand for truth and righteousness and arise and shine forth.” is the motto for this class in Young Women.</vt:lpstr>
      <vt:lpstr>What is the Beehive class?</vt:lpstr>
      <vt:lpstr>The MIA in Mia Maids stands for this.</vt:lpstr>
      <vt:lpstr>What is the Mutual Improvement Association, which was once the name of the youth program of the church?</vt:lpstr>
      <vt:lpstr>The flower that is the symbol for he Mia Maids and represents love, faith and purity.</vt:lpstr>
      <vt:lpstr>What is the rose?</vt:lpstr>
      <vt:lpstr>The age at which a Young Woman enters the Mia Maid class.</vt:lpstr>
      <vt:lpstr>What is 14 years old?</vt:lpstr>
      <vt:lpstr>The leaves of this tree symbolize honor and accomplishment, particularly when woven into a crown.</vt:lpstr>
      <vt:lpstr>What is the laurel tree?</vt:lpstr>
      <vt:lpstr>A young woman becomes a member of the Laurel class at this age.</vt:lpstr>
      <vt:lpstr>What is 16 years old?</vt:lpstr>
      <vt:lpstr> </vt:lpstr>
      <vt:lpstr>What is the Young Women symbol and motto?</vt:lpstr>
      <vt:lpstr>These eight values are Christlike attributes and are used in Sunday gospel instruction, Personal Progress and Mutual Activities to help each young woman apply them in her life.</vt:lpstr>
      <vt:lpstr>What are Faith, Divine Nature, Individual Worth, Knowledge, Choice and Accountability, Good Words, Integrity and Virtue?</vt:lpstr>
      <vt:lpstr>The booklet in which the First Presidency outlines gospel standards and teaches youth how to apply them.</vt:lpstr>
      <vt:lpstr> </vt:lpstr>
      <vt:lpstr>The achievement program designed to help young women strengthen their testimonies of Jesus Christ, prepare for their future roles, and prepare to be worthy to make and keep sacred covenants.</vt:lpstr>
      <vt:lpstr>What is Personal Progress?</vt:lpstr>
      <vt:lpstr>The 2017 Mutual Theme (scripture reference)</vt:lpstr>
      <vt:lpstr>What is James 1:5-6?</vt:lpstr>
      <vt:lpstr>This book is designed as a companion to studying the scriptures and the teachings of latter-day prophets. It contains brief, simple statements on gospel doctrines and principles, arranged alphabetically. </vt:lpstr>
      <vt:lpstr>What is True to the Faith?</vt:lpstr>
      <vt:lpstr>A statement of faith that young women repeat every Sunday during opening exercises as well as at other Young Women gatherings.</vt:lpstr>
      <vt:lpstr>What is the Young Women Theme?</vt:lpstr>
      <vt:lpstr>The number of experiences a young women must complete in each value(except Virtue) of the Personal Progress program.</vt:lpstr>
      <vt:lpstr>What is six?</vt:lpstr>
      <vt:lpstr>The minimum number of hours a young woman spends to complete a value project in Personal Progress.</vt:lpstr>
      <vt:lpstr>What is ten?</vt:lpstr>
      <vt:lpstr>The picture on the Young Woman Medallion you receive after completion of the Personal Progress program.</vt:lpstr>
      <vt:lpstr>What is the temple?</vt:lpstr>
      <vt:lpstr>Each young woman is given one of these to use to take notes and record assignments during Sunday lessons.</vt:lpstr>
      <vt:lpstr>What is a notebook or journal?</vt:lpstr>
      <vt:lpstr>The day and time at which we meet for Mutual weekday activities.</vt:lpstr>
      <vt:lpstr>What is…?</vt:lpstr>
      <vt:lpstr>Slide 75</vt:lpstr>
      <vt:lpstr>Who are the General Young Women Presidency of the church?</vt:lpstr>
      <vt:lpstr>An annual event where young women draw closer to God in nature, develop skills and build friendships.</vt:lpstr>
      <vt:lpstr>What is Young Women Camp?</vt:lpstr>
      <vt:lpstr>Who are the Young Women Presidency and Advisers?</vt:lpstr>
      <vt:lpstr>Names of your ward YW leaders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Susie Egbert</dc:creator>
  <cp:lastModifiedBy>Susie Egbert</cp:lastModifiedBy>
  <cp:revision>39</cp:revision>
  <dcterms:created xsi:type="dcterms:W3CDTF">2017-01-23T05:48:05Z</dcterms:created>
  <dcterms:modified xsi:type="dcterms:W3CDTF">2017-02-09T22:02:26Z</dcterms:modified>
</cp:coreProperties>
</file>