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2FB021-8493-4F41-B3CC-53D5CD794E58}"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9D7F7-E4AA-4AB5-86C6-BD3C56B1051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2FB021-8493-4F41-B3CC-53D5CD794E58}"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9D7F7-E4AA-4AB5-86C6-BD3C56B1051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2FB021-8493-4F41-B3CC-53D5CD794E58}"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9D7F7-E4AA-4AB5-86C6-BD3C56B1051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2FB021-8493-4F41-B3CC-53D5CD794E58}"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9D7F7-E4AA-4AB5-86C6-BD3C56B1051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2FB021-8493-4F41-B3CC-53D5CD794E58}"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9D7F7-E4AA-4AB5-86C6-BD3C56B1051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2FB021-8493-4F41-B3CC-53D5CD794E58}" type="datetimeFigureOut">
              <a:rPr lang="en-US" smtClean="0"/>
              <a:t>4/21/2017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89D7F7-E4AA-4AB5-86C6-BD3C56B1051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2FB021-8493-4F41-B3CC-53D5CD794E58}" type="datetimeFigureOut">
              <a:rPr lang="en-US" smtClean="0"/>
              <a:t>4/21/2017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89D7F7-E4AA-4AB5-86C6-BD3C56B1051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2FB021-8493-4F41-B3CC-53D5CD794E58}" type="datetimeFigureOut">
              <a:rPr lang="en-US" smtClean="0"/>
              <a:t>4/21/2017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89D7F7-E4AA-4AB5-86C6-BD3C56B1051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FB021-8493-4F41-B3CC-53D5CD794E58}" type="datetimeFigureOut">
              <a:rPr lang="en-US" smtClean="0"/>
              <a:t>4/21/2017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89D7F7-E4AA-4AB5-86C6-BD3C56B1051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2FB021-8493-4F41-B3CC-53D5CD794E58}" type="datetimeFigureOut">
              <a:rPr lang="en-US" smtClean="0"/>
              <a:t>4/21/2017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89D7F7-E4AA-4AB5-86C6-BD3C56B1051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2FB021-8493-4F41-B3CC-53D5CD794E58}" type="datetimeFigureOut">
              <a:rPr lang="en-US" smtClean="0"/>
              <a:t>4/21/2017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89D7F7-E4AA-4AB5-86C6-BD3C56B1051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2FB021-8493-4F41-B3CC-53D5CD794E58}" type="datetimeFigureOut">
              <a:rPr lang="en-US" smtClean="0"/>
              <a:t>4/21/2017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89D7F7-E4AA-4AB5-86C6-BD3C56B1051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3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Renoir Umbrellas</a:t>
            </a:r>
            <a:endParaRPr lang="en-US" dirty="0"/>
          </a:p>
        </p:txBody>
      </p:sp>
      <p:sp>
        <p:nvSpPr>
          <p:cNvPr id="3" name="Subtitle 2"/>
          <p:cNvSpPr>
            <a:spLocks noGrp="1"/>
          </p:cNvSpPr>
          <p:nvPr>
            <p:ph type="subTitle" idx="1"/>
          </p:nvPr>
        </p:nvSpPr>
        <p:spPr/>
        <p:txBody>
          <a:bodyPr/>
          <a:lstStyle/>
          <a:p>
            <a:r>
              <a:rPr lang="en-US" dirty="0" smtClean="0">
                <a:solidFill>
                  <a:schemeClr val="tx1">
                    <a:lumMod val="95000"/>
                    <a:lumOff val="5000"/>
                  </a:schemeClr>
                </a:solidFill>
              </a:rPr>
              <a:t>A Lesson in Value</a:t>
            </a:r>
            <a:endParaRPr lang="en-US" dirty="0">
              <a:solidFill>
                <a:schemeClr val="tx1">
                  <a:lumMod val="95000"/>
                  <a:lumOff val="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Step Five: Begin adding black to your original color and paint the rest of the outside of the umbrella in increments.</a:t>
            </a:r>
            <a:endParaRPr lang="en-US" sz="3600" dirty="0"/>
          </a:p>
        </p:txBody>
      </p:sp>
      <p:pic>
        <p:nvPicPr>
          <p:cNvPr id="4" name="Content Placeholder 3" descr="058.JPG"/>
          <p:cNvPicPr>
            <a:picLocks noGrp="1" noChangeAspect="1"/>
          </p:cNvPicPr>
          <p:nvPr>
            <p:ph idx="1"/>
          </p:nvPr>
        </p:nvPicPr>
        <p:blipFill>
          <a:blip r:embed="rId2" cstate="print"/>
          <a:stretch>
            <a:fillRect/>
          </a:stretch>
        </p:blipFill>
        <p:spPr>
          <a:xfrm>
            <a:off x="1193800" y="1828800"/>
            <a:ext cx="6731000" cy="504825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Step Six:  Add more black and paint the underbelly of the umbrella in this darker shade.</a:t>
            </a:r>
            <a:endParaRPr lang="en-US" sz="3600" dirty="0"/>
          </a:p>
        </p:txBody>
      </p:sp>
      <p:pic>
        <p:nvPicPr>
          <p:cNvPr id="4" name="Content Placeholder 3" descr="059.JPG"/>
          <p:cNvPicPr>
            <a:picLocks noGrp="1" noChangeAspect="1"/>
          </p:cNvPicPr>
          <p:nvPr>
            <p:ph idx="1"/>
          </p:nvPr>
        </p:nvPicPr>
        <p:blipFill>
          <a:blip r:embed="rId2" cstate="print"/>
          <a:stretch>
            <a:fillRect/>
          </a:stretch>
        </p:blipFill>
        <p:spPr>
          <a:xfrm>
            <a:off x="1295400" y="1581150"/>
            <a:ext cx="6771217" cy="507841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Step Seven: Add black to create a darker shade and use it to paint your umbrella stem.</a:t>
            </a:r>
            <a:endParaRPr lang="en-US" sz="3600" dirty="0"/>
          </a:p>
        </p:txBody>
      </p:sp>
      <p:pic>
        <p:nvPicPr>
          <p:cNvPr id="4" name="Content Placeholder 3" descr="060.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pic>
        <p:nvPicPr>
          <p:cNvPr id="4" name="Content Placeholder 3" descr="055.JPG"/>
          <p:cNvPicPr>
            <a:picLocks noGrp="1" noChangeAspect="1"/>
          </p:cNvPicPr>
          <p:nvPr>
            <p:ph idx="1"/>
          </p:nvPr>
        </p:nvPicPr>
        <p:blipFill>
          <a:blip r:embed="rId2" cstate="print"/>
          <a:stretch>
            <a:fillRect/>
          </a:stretch>
        </p:blipFill>
        <p:spPr>
          <a:xfrm>
            <a:off x="228600" y="1905000"/>
            <a:ext cx="2783417" cy="2087563"/>
          </a:xfrm>
        </p:spPr>
      </p:pic>
      <p:pic>
        <p:nvPicPr>
          <p:cNvPr id="5" name="Content Placeholder 3" descr="056.JPG"/>
          <p:cNvPicPr>
            <a:picLocks noChangeAspect="1"/>
          </p:cNvPicPr>
          <p:nvPr/>
        </p:nvPicPr>
        <p:blipFill>
          <a:blip r:embed="rId3" cstate="print"/>
          <a:stretch>
            <a:fillRect/>
          </a:stretch>
        </p:blipFill>
        <p:spPr>
          <a:xfrm>
            <a:off x="3276600" y="1828800"/>
            <a:ext cx="2819400" cy="2114550"/>
          </a:xfrm>
          <a:prstGeom prst="rect">
            <a:avLst/>
          </a:prstGeom>
        </p:spPr>
      </p:pic>
      <p:pic>
        <p:nvPicPr>
          <p:cNvPr id="6" name="Content Placeholder 3" descr="057.JPG"/>
          <p:cNvPicPr>
            <a:picLocks noChangeAspect="1"/>
          </p:cNvPicPr>
          <p:nvPr/>
        </p:nvPicPr>
        <p:blipFill>
          <a:blip r:embed="rId4" cstate="print"/>
          <a:stretch>
            <a:fillRect/>
          </a:stretch>
        </p:blipFill>
        <p:spPr>
          <a:xfrm>
            <a:off x="6248400" y="1905000"/>
            <a:ext cx="2681817" cy="2011363"/>
          </a:xfrm>
          <a:prstGeom prst="rect">
            <a:avLst/>
          </a:prstGeom>
        </p:spPr>
      </p:pic>
      <p:pic>
        <p:nvPicPr>
          <p:cNvPr id="7" name="Content Placeholder 3" descr="058.JPG"/>
          <p:cNvPicPr>
            <a:picLocks noChangeAspect="1"/>
          </p:cNvPicPr>
          <p:nvPr/>
        </p:nvPicPr>
        <p:blipFill>
          <a:blip r:embed="rId5" cstate="print"/>
          <a:stretch>
            <a:fillRect/>
          </a:stretch>
        </p:blipFill>
        <p:spPr>
          <a:xfrm>
            <a:off x="304800" y="4362450"/>
            <a:ext cx="2743200" cy="2057400"/>
          </a:xfrm>
          <a:prstGeom prst="rect">
            <a:avLst/>
          </a:prstGeom>
        </p:spPr>
      </p:pic>
      <p:pic>
        <p:nvPicPr>
          <p:cNvPr id="8" name="Content Placeholder 3" descr="059.JPG"/>
          <p:cNvPicPr>
            <a:picLocks noChangeAspect="1"/>
          </p:cNvPicPr>
          <p:nvPr/>
        </p:nvPicPr>
        <p:blipFill>
          <a:blip r:embed="rId6" cstate="print"/>
          <a:stretch>
            <a:fillRect/>
          </a:stretch>
        </p:blipFill>
        <p:spPr>
          <a:xfrm>
            <a:off x="3200400" y="4343400"/>
            <a:ext cx="2819400" cy="2114550"/>
          </a:xfrm>
          <a:prstGeom prst="rect">
            <a:avLst/>
          </a:prstGeom>
        </p:spPr>
      </p:pic>
      <p:pic>
        <p:nvPicPr>
          <p:cNvPr id="9" name="Content Placeholder 3" descr="060.JPG"/>
          <p:cNvPicPr>
            <a:picLocks noChangeAspect="1"/>
          </p:cNvPicPr>
          <p:nvPr/>
        </p:nvPicPr>
        <p:blipFill>
          <a:blip r:embed="rId7" cstate="print"/>
          <a:stretch>
            <a:fillRect/>
          </a:stretch>
        </p:blipFill>
        <p:spPr>
          <a:xfrm>
            <a:off x="6096000" y="4267200"/>
            <a:ext cx="2885017" cy="216376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Value</a:t>
            </a:r>
          </a:p>
        </p:txBody>
      </p:sp>
      <p:sp>
        <p:nvSpPr>
          <p:cNvPr id="4099" name="Rectangle 3"/>
          <p:cNvSpPr>
            <a:spLocks noGrp="1" noChangeArrowheads="1"/>
          </p:cNvSpPr>
          <p:nvPr>
            <p:ph type="body" idx="1"/>
          </p:nvPr>
        </p:nvSpPr>
        <p:spPr/>
        <p:txBody>
          <a:bodyPr/>
          <a:lstStyle/>
          <a:p>
            <a:pPr eaLnBrk="1" hangingPunct="1"/>
            <a:r>
              <a:rPr lang="en-US" dirty="0" smtClean="0"/>
              <a:t>Value refers to the </a:t>
            </a:r>
            <a:r>
              <a:rPr lang="en-US" dirty="0" smtClean="0">
                <a:solidFill>
                  <a:srgbClr val="969696"/>
                </a:solidFill>
              </a:rPr>
              <a:t>lightness</a:t>
            </a:r>
            <a:r>
              <a:rPr lang="en-US" dirty="0" smtClean="0"/>
              <a:t> or </a:t>
            </a:r>
            <a:r>
              <a:rPr lang="en-US" b="1" dirty="0" smtClean="0"/>
              <a:t>darkness</a:t>
            </a:r>
            <a:r>
              <a:rPr lang="en-US" dirty="0" smtClean="0"/>
              <a:t> of a color.</a:t>
            </a:r>
          </a:p>
          <a:p>
            <a:pPr eaLnBrk="1" hangingPunct="1"/>
            <a:r>
              <a:rPr lang="en-US" dirty="0" smtClean="0"/>
              <a:t>For example, </a:t>
            </a:r>
            <a:r>
              <a:rPr lang="en-US" dirty="0" smtClean="0">
                <a:solidFill>
                  <a:srgbClr val="FFFF00"/>
                </a:solidFill>
              </a:rPr>
              <a:t>yellow</a:t>
            </a:r>
            <a:r>
              <a:rPr lang="en-US" dirty="0" smtClean="0"/>
              <a:t> is a light value and </a:t>
            </a:r>
            <a:r>
              <a:rPr lang="en-US" dirty="0" smtClean="0">
                <a:solidFill>
                  <a:srgbClr val="660066"/>
                </a:solidFill>
              </a:rPr>
              <a:t>purple</a:t>
            </a:r>
            <a:r>
              <a:rPr lang="en-US" dirty="0" smtClean="0"/>
              <a:t> is a dark value.</a:t>
            </a:r>
          </a:p>
        </p:txBody>
      </p:sp>
      <p:pic>
        <p:nvPicPr>
          <p:cNvPr id="4100" name="Picture 4" descr="MVC-019S"/>
          <p:cNvPicPr>
            <a:picLocks noChangeAspect="1" noChangeArrowheads="1"/>
          </p:cNvPicPr>
          <p:nvPr/>
        </p:nvPicPr>
        <p:blipFill>
          <a:blip r:embed="rId2" cstate="print"/>
          <a:srcRect/>
          <a:stretch>
            <a:fillRect/>
          </a:stretch>
        </p:blipFill>
        <p:spPr bwMode="auto">
          <a:xfrm>
            <a:off x="3124200" y="3924300"/>
            <a:ext cx="2895600" cy="2171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Tint</a:t>
            </a:r>
          </a:p>
        </p:txBody>
      </p:sp>
      <p:sp>
        <p:nvSpPr>
          <p:cNvPr id="5123" name="Rectangle 3"/>
          <p:cNvSpPr>
            <a:spLocks noGrp="1" noChangeArrowheads="1"/>
          </p:cNvSpPr>
          <p:nvPr>
            <p:ph type="body" idx="1"/>
          </p:nvPr>
        </p:nvSpPr>
        <p:spPr/>
        <p:txBody>
          <a:bodyPr/>
          <a:lstStyle/>
          <a:p>
            <a:pPr eaLnBrk="1" hangingPunct="1"/>
            <a:r>
              <a:rPr lang="en-US" smtClean="0"/>
              <a:t>By adding white, you can change the value of a color.  It is now a </a:t>
            </a:r>
            <a:r>
              <a:rPr lang="en-US" smtClean="0">
                <a:solidFill>
                  <a:srgbClr val="969696"/>
                </a:solidFill>
              </a:rPr>
              <a:t>lighter</a:t>
            </a:r>
            <a:r>
              <a:rPr lang="en-US" smtClean="0"/>
              <a:t> value.</a:t>
            </a:r>
          </a:p>
          <a:p>
            <a:pPr eaLnBrk="1" hangingPunct="1"/>
            <a:r>
              <a:rPr lang="en-US" smtClean="0"/>
              <a:t>Adding white to any color is a tint.</a:t>
            </a:r>
          </a:p>
        </p:txBody>
      </p:sp>
      <p:sp>
        <p:nvSpPr>
          <p:cNvPr id="5124" name="Rectangle 4"/>
          <p:cNvSpPr>
            <a:spLocks noChangeArrowheads="1"/>
          </p:cNvSpPr>
          <p:nvPr/>
        </p:nvSpPr>
        <p:spPr bwMode="auto">
          <a:xfrm>
            <a:off x="1676400" y="3581400"/>
            <a:ext cx="1066800" cy="1524000"/>
          </a:xfrm>
          <a:prstGeom prst="rect">
            <a:avLst/>
          </a:prstGeom>
          <a:solidFill>
            <a:schemeClr val="accent5">
              <a:lumMod val="50000"/>
            </a:schemeClr>
          </a:solidFill>
          <a:ln w="9525">
            <a:solidFill>
              <a:schemeClr val="tx1"/>
            </a:solidFill>
            <a:miter lim="800000"/>
            <a:headEnd/>
            <a:tailEnd/>
          </a:ln>
        </p:spPr>
        <p:txBody>
          <a:bodyPr wrap="none" anchor="ctr"/>
          <a:lstStyle/>
          <a:p>
            <a:endParaRPr lang="en-US"/>
          </a:p>
        </p:txBody>
      </p:sp>
      <p:sp>
        <p:nvSpPr>
          <p:cNvPr id="5125" name="Rectangle 6"/>
          <p:cNvSpPr>
            <a:spLocks noChangeArrowheads="1"/>
          </p:cNvSpPr>
          <p:nvPr/>
        </p:nvSpPr>
        <p:spPr bwMode="auto">
          <a:xfrm>
            <a:off x="2743200" y="3581400"/>
            <a:ext cx="1066800" cy="1524000"/>
          </a:xfrm>
          <a:prstGeom prst="rect">
            <a:avLst/>
          </a:prstGeom>
          <a:solidFill>
            <a:schemeClr val="accent5">
              <a:lumMod val="75000"/>
            </a:schemeClr>
          </a:solidFill>
          <a:ln w="9525">
            <a:solidFill>
              <a:schemeClr val="tx1"/>
            </a:solidFill>
            <a:miter lim="800000"/>
            <a:headEnd/>
            <a:tailEnd/>
          </a:ln>
        </p:spPr>
        <p:txBody>
          <a:bodyPr wrap="none" anchor="ctr"/>
          <a:lstStyle/>
          <a:p>
            <a:endParaRPr lang="en-US"/>
          </a:p>
        </p:txBody>
      </p:sp>
      <p:sp>
        <p:nvSpPr>
          <p:cNvPr id="5126" name="Rectangle 7"/>
          <p:cNvSpPr>
            <a:spLocks noChangeArrowheads="1"/>
          </p:cNvSpPr>
          <p:nvPr/>
        </p:nvSpPr>
        <p:spPr bwMode="auto">
          <a:xfrm>
            <a:off x="3810000" y="3581400"/>
            <a:ext cx="1066800" cy="1524000"/>
          </a:xfrm>
          <a:prstGeom prst="rect">
            <a:avLst/>
          </a:prstGeom>
          <a:solidFill>
            <a:schemeClr val="accent5">
              <a:lumMod val="60000"/>
              <a:lumOff val="40000"/>
            </a:schemeClr>
          </a:solidFill>
          <a:ln w="9525">
            <a:solidFill>
              <a:schemeClr val="tx1"/>
            </a:solidFill>
            <a:miter lim="800000"/>
            <a:headEnd/>
            <a:tailEnd/>
          </a:ln>
        </p:spPr>
        <p:txBody>
          <a:bodyPr wrap="none" anchor="ctr"/>
          <a:lstStyle/>
          <a:p>
            <a:endParaRPr lang="en-US"/>
          </a:p>
        </p:txBody>
      </p:sp>
      <p:sp>
        <p:nvSpPr>
          <p:cNvPr id="5127" name="Rectangle 8"/>
          <p:cNvSpPr>
            <a:spLocks noChangeArrowheads="1"/>
          </p:cNvSpPr>
          <p:nvPr/>
        </p:nvSpPr>
        <p:spPr bwMode="auto">
          <a:xfrm>
            <a:off x="4876800" y="3581400"/>
            <a:ext cx="1066800" cy="1524000"/>
          </a:xfrm>
          <a:prstGeom prst="rect">
            <a:avLst/>
          </a:prstGeom>
          <a:solidFill>
            <a:schemeClr val="accent5">
              <a:lumMod val="40000"/>
              <a:lumOff val="60000"/>
            </a:schemeClr>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Shade</a:t>
            </a:r>
          </a:p>
        </p:txBody>
      </p:sp>
      <p:sp>
        <p:nvSpPr>
          <p:cNvPr id="6147" name="Rectangle 3"/>
          <p:cNvSpPr>
            <a:spLocks noGrp="1" noChangeArrowheads="1"/>
          </p:cNvSpPr>
          <p:nvPr>
            <p:ph type="body" idx="1"/>
          </p:nvPr>
        </p:nvSpPr>
        <p:spPr/>
        <p:txBody>
          <a:bodyPr/>
          <a:lstStyle/>
          <a:p>
            <a:pPr eaLnBrk="1" hangingPunct="1"/>
            <a:r>
              <a:rPr lang="en-US" dirty="0" smtClean="0"/>
              <a:t>By adding black, you have changed the value of the original color.  It now has a </a:t>
            </a:r>
            <a:r>
              <a:rPr lang="en-US" b="1" dirty="0" smtClean="0"/>
              <a:t>darker</a:t>
            </a:r>
            <a:r>
              <a:rPr lang="en-US" dirty="0" smtClean="0"/>
              <a:t> value.</a:t>
            </a:r>
          </a:p>
          <a:p>
            <a:pPr eaLnBrk="1" hangingPunct="1"/>
            <a:r>
              <a:rPr lang="en-US" dirty="0" smtClean="0"/>
              <a:t>Adding black to any color is a shade.</a:t>
            </a:r>
          </a:p>
        </p:txBody>
      </p:sp>
      <p:sp>
        <p:nvSpPr>
          <p:cNvPr id="6148" name="Rectangle 4"/>
          <p:cNvSpPr>
            <a:spLocks noChangeArrowheads="1"/>
          </p:cNvSpPr>
          <p:nvPr/>
        </p:nvSpPr>
        <p:spPr bwMode="auto">
          <a:xfrm>
            <a:off x="1752600" y="4038600"/>
            <a:ext cx="1143000" cy="14478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6149" name="Rectangle 5"/>
          <p:cNvSpPr>
            <a:spLocks noChangeArrowheads="1"/>
          </p:cNvSpPr>
          <p:nvPr/>
        </p:nvSpPr>
        <p:spPr bwMode="auto">
          <a:xfrm>
            <a:off x="2895600" y="4038600"/>
            <a:ext cx="1066800" cy="1447800"/>
          </a:xfrm>
          <a:prstGeom prst="rect">
            <a:avLst/>
          </a:prstGeom>
          <a:solidFill>
            <a:schemeClr val="accent2">
              <a:lumMod val="75000"/>
            </a:schemeClr>
          </a:solidFill>
          <a:ln w="9525">
            <a:solidFill>
              <a:schemeClr val="tx1"/>
            </a:solidFill>
            <a:miter lim="800000"/>
            <a:headEnd/>
            <a:tailEnd/>
          </a:ln>
        </p:spPr>
        <p:txBody>
          <a:bodyPr wrap="none" anchor="ctr"/>
          <a:lstStyle/>
          <a:p>
            <a:endParaRPr lang="en-US"/>
          </a:p>
        </p:txBody>
      </p:sp>
      <p:sp>
        <p:nvSpPr>
          <p:cNvPr id="6150" name="Rectangle 6"/>
          <p:cNvSpPr>
            <a:spLocks noChangeArrowheads="1"/>
          </p:cNvSpPr>
          <p:nvPr/>
        </p:nvSpPr>
        <p:spPr bwMode="auto">
          <a:xfrm>
            <a:off x="3962400" y="4038600"/>
            <a:ext cx="1066800" cy="1447800"/>
          </a:xfrm>
          <a:prstGeom prst="rect">
            <a:avLst/>
          </a:prstGeom>
          <a:solidFill>
            <a:schemeClr val="accent2">
              <a:lumMod val="50000"/>
            </a:schemeClr>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274638"/>
            <a:ext cx="3200400" cy="6202362"/>
          </a:xfrm>
        </p:spPr>
        <p:txBody>
          <a:bodyPr>
            <a:noAutofit/>
          </a:bodyPr>
          <a:lstStyle/>
          <a:p>
            <a:r>
              <a:rPr lang="en-US" sz="3200" dirty="0" smtClean="0"/>
              <a:t>Renoir’s painting </a:t>
            </a:r>
            <a:r>
              <a:rPr lang="en-US" sz="3200" i="1" dirty="0" smtClean="0"/>
              <a:t>The Umbrellas </a:t>
            </a:r>
            <a:r>
              <a:rPr lang="en-US" sz="3200" dirty="0" smtClean="0"/>
              <a:t>demonstrates a vast range of values of the color blue.  What do different values of the same color add to the painting?</a:t>
            </a:r>
            <a:endParaRPr lang="en-US" sz="3200" i="1" dirty="0"/>
          </a:p>
        </p:txBody>
      </p:sp>
      <p:pic>
        <p:nvPicPr>
          <p:cNvPr id="4" name="Content Placeholder 3" descr="modern-paintings.jpg"/>
          <p:cNvPicPr>
            <a:picLocks noGrp="1" noChangeAspect="1"/>
          </p:cNvPicPr>
          <p:nvPr>
            <p:ph idx="1"/>
          </p:nvPr>
        </p:nvPicPr>
        <p:blipFill>
          <a:blip r:embed="rId2" cstate="print"/>
          <a:stretch>
            <a:fillRect/>
          </a:stretch>
        </p:blipFill>
        <p:spPr>
          <a:xfrm>
            <a:off x="990600" y="331723"/>
            <a:ext cx="4038600" cy="6362487"/>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Autofit/>
          </a:bodyPr>
          <a:lstStyle/>
          <a:p>
            <a:r>
              <a:rPr lang="en-US" sz="3200" dirty="0" smtClean="0"/>
              <a:t>We will attempt to paint a single umbrella using different values of the same color, much as Renoir did.  </a:t>
            </a:r>
            <a:br>
              <a:rPr lang="en-US" sz="3200" dirty="0" smtClean="0"/>
            </a:br>
            <a:r>
              <a:rPr lang="en-US" sz="3200" dirty="0" smtClean="0"/>
              <a:t>Step One:  Draw an umbrella.</a:t>
            </a:r>
            <a:endParaRPr lang="en-US" sz="3200" dirty="0"/>
          </a:p>
        </p:txBody>
      </p:sp>
      <p:pic>
        <p:nvPicPr>
          <p:cNvPr id="4" name="Content Placeholder 3" descr="052.JPG"/>
          <p:cNvPicPr>
            <a:picLocks noGrp="1" noChangeAspect="1"/>
          </p:cNvPicPr>
          <p:nvPr>
            <p:ph idx="1"/>
          </p:nvPr>
        </p:nvPicPr>
        <p:blipFill>
          <a:blip r:embed="rId2" cstate="print"/>
          <a:stretch>
            <a:fillRect/>
          </a:stretch>
        </p:blipFill>
        <p:spPr>
          <a:xfrm>
            <a:off x="1524000" y="2332037"/>
            <a:ext cx="6034617" cy="452596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Step Two:  Add a bit of your chosen color paint to the white paint and mix well.  Use this to paint the center of the umbrella.</a:t>
            </a:r>
            <a:endParaRPr lang="en-US" sz="3600" dirty="0"/>
          </a:p>
        </p:txBody>
      </p:sp>
      <p:pic>
        <p:nvPicPr>
          <p:cNvPr id="6" name="Content Placeholder 5" descr="055.JPG"/>
          <p:cNvPicPr>
            <a:picLocks noGrp="1" noChangeAspect="1"/>
          </p:cNvPicPr>
          <p:nvPr>
            <p:ph idx="1"/>
          </p:nvPr>
        </p:nvPicPr>
        <p:blipFill>
          <a:blip r:embed="rId2" cstate="print"/>
          <a:stretch>
            <a:fillRect/>
          </a:stretch>
        </p:blipFill>
        <p:spPr>
          <a:xfrm>
            <a:off x="1143000" y="1695450"/>
            <a:ext cx="6858000" cy="51435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2239962"/>
          </a:xfrm>
        </p:spPr>
        <p:txBody>
          <a:bodyPr>
            <a:noAutofit/>
          </a:bodyPr>
          <a:lstStyle/>
          <a:p>
            <a:r>
              <a:rPr lang="en-US" sz="3200" dirty="0" smtClean="0"/>
              <a:t>Step Three: Add a bit more colored paint to the white and paint another section toward the outer edges of the umbrella.  Feel free to blend the edges of each tint so that the transition isn’t drastic.</a:t>
            </a:r>
            <a:endParaRPr lang="en-US" sz="3200" dirty="0"/>
          </a:p>
        </p:txBody>
      </p:sp>
      <p:pic>
        <p:nvPicPr>
          <p:cNvPr id="4" name="Content Placeholder 3" descr="056.JPG"/>
          <p:cNvPicPr>
            <a:picLocks noGrp="1" noChangeAspect="1"/>
          </p:cNvPicPr>
          <p:nvPr>
            <p:ph idx="1"/>
          </p:nvPr>
        </p:nvPicPr>
        <p:blipFill>
          <a:blip r:embed="rId2" cstate="print"/>
          <a:stretch>
            <a:fillRect/>
          </a:stretch>
        </p:blipFill>
        <p:spPr>
          <a:xfrm>
            <a:off x="1524000" y="2332037"/>
            <a:ext cx="6034617" cy="452596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Step Four: Add color and mix 1-2 more times until you reach your original color.</a:t>
            </a:r>
            <a:endParaRPr lang="en-US" sz="3600" dirty="0"/>
          </a:p>
        </p:txBody>
      </p:sp>
      <p:pic>
        <p:nvPicPr>
          <p:cNvPr id="4" name="Content Placeholder 3" descr="057.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291</Words>
  <Application>Microsoft Office PowerPoint</Application>
  <PresentationFormat>On-screen Show (4:3)</PresentationFormat>
  <Paragraphs>20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Renoir Umbrellas</vt:lpstr>
      <vt:lpstr>Value</vt:lpstr>
      <vt:lpstr>Tint</vt:lpstr>
      <vt:lpstr>Shade</vt:lpstr>
      <vt:lpstr>Renoir’s painting The Umbrellas demonstrates a vast range of values of the color blue.  What do different values of the same color add to the painting?</vt:lpstr>
      <vt:lpstr>We will attempt to paint a single umbrella using different values of the same color, much as Renoir did.   Step One:  Draw an umbrella.</vt:lpstr>
      <vt:lpstr>Step Two:  Add a bit of your chosen color paint to the white paint and mix well.  Use this to paint the center of the umbrella.</vt:lpstr>
      <vt:lpstr>Step Three: Add a bit more colored paint to the white and paint another section toward the outer edges of the umbrella.  Feel free to blend the edges of each tint so that the transition isn’t drastic.</vt:lpstr>
      <vt:lpstr>Step Four: Add color and mix 1-2 more times until you reach your original color.</vt:lpstr>
      <vt:lpstr>Step Five: Begin adding black to your original color and paint the rest of the outside of the umbrella in increments.</vt:lpstr>
      <vt:lpstr>Step Six:  Add more black and paint the underbelly of the umbrella in this darker shade.</vt:lpstr>
      <vt:lpstr>Step Seven: Add black to create a darker shade and use it to paint your umbrella stem.</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Susie Egbert</dc:creator>
  <cp:lastModifiedBy>Susie Egbert</cp:lastModifiedBy>
  <cp:revision>4</cp:revision>
  <dcterms:created xsi:type="dcterms:W3CDTF">2017-04-21T16:10:09Z</dcterms:created>
  <dcterms:modified xsi:type="dcterms:W3CDTF">2017-04-21T16:48:00Z</dcterms:modified>
</cp:coreProperties>
</file>