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6" r:id="rId2"/>
    <p:sldId id="257" r:id="rId3"/>
    <p:sldId id="259" r:id="rId4"/>
    <p:sldId id="260" r:id="rId5"/>
    <p:sldId id="264" r:id="rId6"/>
    <p:sldId id="269" r:id="rId7"/>
    <p:sldId id="258" r:id="rId8"/>
    <p:sldId id="261" r:id="rId9"/>
    <p:sldId id="263" r:id="rId10"/>
    <p:sldId id="270" r:id="rId11"/>
    <p:sldId id="271" r:id="rId12"/>
    <p:sldId id="272" r:id="rId13"/>
    <p:sldId id="273" r:id="rId14"/>
    <p:sldId id="274" r:id="rId15"/>
    <p:sldId id="275" r:id="rId16"/>
    <p:sldId id="276" r:id="rId17"/>
    <p:sldId id="277" r:id="rId18"/>
    <p:sldId id="278" r:id="rId19"/>
    <p:sldId id="279" r:id="rId20"/>
    <p:sldId id="280" r:id="rId21"/>
    <p:sldId id="281" r:id="rId2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014" autoAdjust="0"/>
    <p:restoredTop sz="94660"/>
  </p:normalViewPr>
  <p:slideViewPr>
    <p:cSldViewPr snapToGrid="0">
      <p:cViewPr varScale="1">
        <p:scale>
          <a:sx n="67" d="100"/>
          <a:sy n="67" d="100"/>
        </p:scale>
        <p:origin x="-132" y="-234"/>
      </p:cViewPr>
      <p:guideLst>
        <p:guide orient="horz" pos="2160"/>
        <p:guide pos="3840"/>
      </p:guideLst>
    </p:cSldViewPr>
  </p:slideViewPr>
  <p:notesTextViewPr>
    <p:cViewPr>
      <p:scale>
        <a:sx n="1" d="1"/>
        <a:sy n="1" d="1"/>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100051" y="4455621"/>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9FB29D59-61B3-4FA2-AA70-397377D8BD2E}" type="datetimeFigureOut">
              <a:rPr lang="en-US" smtClean="0"/>
              <a:pPr/>
              <a:t>10/2/2018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94D91FF-5340-43A7-A2BD-D9E63AAD2B93}" type="slidenum">
              <a:rPr lang="en-US" smtClean="0"/>
              <a:pPr/>
              <a:t>‹#›</a:t>
            </a:fld>
            <a:endParaRPr lang="en-U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 xmlns:p14="http://schemas.microsoft.com/office/powerpoint/2010/main" val="402804046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9FB29D59-61B3-4FA2-AA70-397377D8BD2E}" type="datetimeFigureOut">
              <a:rPr lang="en-US" smtClean="0"/>
              <a:pPr/>
              <a:t>10/2/2018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94D91FF-5340-43A7-A2BD-D9E63AAD2B93}" type="slidenum">
              <a:rPr lang="en-US" smtClean="0"/>
              <a:pPr/>
              <a:t>‹#›</a:t>
            </a:fld>
            <a:endParaRPr lang="en-US"/>
          </a:p>
        </p:txBody>
      </p:sp>
    </p:spTree>
    <p:extLst>
      <p:ext uri="{BB962C8B-B14F-4D97-AF65-F5344CB8AC3E}">
        <p14:creationId xmlns="" xmlns:p14="http://schemas.microsoft.com/office/powerpoint/2010/main" val="137353855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2302"/>
            <a:ext cx="2628900" cy="575989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38200" y="412302"/>
            <a:ext cx="7734300" cy="5759898"/>
          </a:xfrm>
        </p:spPr>
        <p:txBody>
          <a:bodyPr vert="eaVert" lIns="45720" tIns="0" rIns="45720" bIns="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9FB29D59-61B3-4FA2-AA70-397377D8BD2E}" type="datetimeFigureOut">
              <a:rPr lang="en-US" smtClean="0"/>
              <a:pPr/>
              <a:t>10/2/2018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94D91FF-5340-43A7-A2BD-D9E63AAD2B93}" type="slidenum">
              <a:rPr lang="en-US" smtClean="0"/>
              <a:pPr/>
              <a:t>‹#›</a:t>
            </a:fld>
            <a:endParaRPr lang="en-US"/>
          </a:p>
        </p:txBody>
      </p:sp>
    </p:spTree>
    <p:extLst>
      <p:ext uri="{BB962C8B-B14F-4D97-AF65-F5344CB8AC3E}">
        <p14:creationId xmlns="" xmlns:p14="http://schemas.microsoft.com/office/powerpoint/2010/main" val="2659249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9FB29D59-61B3-4FA2-AA70-397377D8BD2E}" type="datetimeFigureOut">
              <a:rPr lang="en-US" smtClean="0"/>
              <a:pPr/>
              <a:t>10/2/2018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94D91FF-5340-43A7-A2BD-D9E63AAD2B93}" type="slidenum">
              <a:rPr lang="en-US" smtClean="0"/>
              <a:pPr/>
              <a:t>‹#›</a:t>
            </a:fld>
            <a:endParaRPr lang="en-US"/>
          </a:p>
        </p:txBody>
      </p:sp>
    </p:spTree>
    <p:extLst>
      <p:ext uri="{BB962C8B-B14F-4D97-AF65-F5344CB8AC3E}">
        <p14:creationId xmlns="" xmlns:p14="http://schemas.microsoft.com/office/powerpoint/2010/main" val="333648624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FB29D59-61B3-4FA2-AA70-397377D8BD2E}" type="datetimeFigureOut">
              <a:rPr lang="en-US" smtClean="0"/>
              <a:pPr/>
              <a:t>10/2/2018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94D91FF-5340-43A7-A2BD-D9E63AAD2B93}" type="slidenum">
              <a:rPr lang="en-US" smtClean="0"/>
              <a:pPr/>
              <a:t>‹#›</a:t>
            </a:fld>
            <a:endParaRPr lang="en-U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 xmlns:p14="http://schemas.microsoft.com/office/powerpoint/2010/main" val="20524206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097278" y="1845734"/>
            <a:ext cx="4937760" cy="402336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9FB29D59-61B3-4FA2-AA70-397377D8BD2E}" type="datetimeFigureOut">
              <a:rPr lang="en-US" smtClean="0"/>
              <a:pPr/>
              <a:t>10/2/2018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94D91FF-5340-43A7-A2BD-D9E63AAD2B93}" type="slidenum">
              <a:rPr lang="en-US" smtClean="0"/>
              <a:pPr/>
              <a:t>‹#›</a:t>
            </a:fld>
            <a:endParaRPr lang="en-US"/>
          </a:p>
        </p:txBody>
      </p:sp>
    </p:spTree>
    <p:extLst>
      <p:ext uri="{BB962C8B-B14F-4D97-AF65-F5344CB8AC3E}">
        <p14:creationId xmlns="" xmlns:p14="http://schemas.microsoft.com/office/powerpoint/2010/main" val="359843357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097280" y="2582334"/>
            <a:ext cx="4937760" cy="3378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217920" y="2582334"/>
            <a:ext cx="4937760" cy="3378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9FB29D59-61B3-4FA2-AA70-397377D8BD2E}" type="datetimeFigureOut">
              <a:rPr lang="en-US" smtClean="0"/>
              <a:pPr/>
              <a:t>10/2/2018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94D91FF-5340-43A7-A2BD-D9E63AAD2B93}" type="slidenum">
              <a:rPr lang="en-US" smtClean="0"/>
              <a:pPr/>
              <a:t>‹#›</a:t>
            </a:fld>
            <a:endParaRPr lang="en-US"/>
          </a:p>
        </p:txBody>
      </p:sp>
    </p:spTree>
    <p:extLst>
      <p:ext uri="{BB962C8B-B14F-4D97-AF65-F5344CB8AC3E}">
        <p14:creationId xmlns="" xmlns:p14="http://schemas.microsoft.com/office/powerpoint/2010/main" val="1182714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9FB29D59-61B3-4FA2-AA70-397377D8BD2E}" type="datetimeFigureOut">
              <a:rPr lang="en-US" smtClean="0"/>
              <a:pPr/>
              <a:t>10/2/2018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94D91FF-5340-43A7-A2BD-D9E63AAD2B93}" type="slidenum">
              <a:rPr lang="en-US" smtClean="0"/>
              <a:pPr/>
              <a:t>‹#›</a:t>
            </a:fld>
            <a:endParaRPr lang="en-US"/>
          </a:p>
        </p:txBody>
      </p:sp>
    </p:spTree>
    <p:extLst>
      <p:ext uri="{BB962C8B-B14F-4D97-AF65-F5344CB8AC3E}">
        <p14:creationId xmlns="" xmlns:p14="http://schemas.microsoft.com/office/powerpoint/2010/main" val="248992662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9FB29D59-61B3-4FA2-AA70-397377D8BD2E}" type="datetimeFigureOut">
              <a:rPr lang="en-US" smtClean="0"/>
              <a:pPr/>
              <a:t>10/2/2018</a:t>
            </a:fld>
            <a:endParaRPr lang="en-US"/>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a:p>
        </p:txBody>
      </p:sp>
      <p:sp>
        <p:nvSpPr>
          <p:cNvPr id="9" name="Slide Number Placeholder 8"/>
          <p:cNvSpPr>
            <a:spLocks noGrp="1"/>
          </p:cNvSpPr>
          <p:nvPr>
            <p:ph type="sldNum" sz="quarter" idx="12"/>
          </p:nvPr>
        </p:nvSpPr>
        <p:spPr/>
        <p:txBody>
          <a:bodyPr/>
          <a:lstStyle/>
          <a:p>
            <a:fld id="{E94D91FF-5340-43A7-A2BD-D9E63AAD2B93}" type="slidenum">
              <a:rPr lang="en-US" smtClean="0"/>
              <a:pPr/>
              <a:t>‹#›</a:t>
            </a:fld>
            <a:endParaRPr lang="en-US"/>
          </a:p>
        </p:txBody>
      </p:sp>
    </p:spTree>
    <p:extLst>
      <p:ext uri="{BB962C8B-B14F-4D97-AF65-F5344CB8AC3E}">
        <p14:creationId xmlns="" xmlns:p14="http://schemas.microsoft.com/office/powerpoint/2010/main" val="35076574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9FB29D59-61B3-4FA2-AA70-397377D8BD2E}" type="datetimeFigureOut">
              <a:rPr lang="en-US" smtClean="0"/>
              <a:pPr/>
              <a:t>10/2/2018</a:t>
            </a:fld>
            <a:endParaRPr lang="en-US"/>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en-US"/>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E94D91FF-5340-43A7-A2BD-D9E63AAD2B93}" type="slidenum">
              <a:rPr lang="en-US" smtClean="0"/>
              <a:pPr/>
              <a:t>‹#›</a:t>
            </a:fld>
            <a:endParaRPr lang="en-US"/>
          </a:p>
        </p:txBody>
      </p:sp>
    </p:spTree>
    <p:extLst>
      <p:ext uri="{BB962C8B-B14F-4D97-AF65-F5344CB8AC3E}">
        <p14:creationId xmlns="" xmlns:p14="http://schemas.microsoft.com/office/powerpoint/2010/main" val="34588581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645" cy="822960"/>
          </a:xfrm>
        </p:spPr>
        <p:txBody>
          <a:bodyPr lIns="91440" tIns="0" rIns="91440" bIns="0" anchor="b">
            <a:noAutofit/>
          </a:bodyPr>
          <a:lstStyle>
            <a:lvl1pPr>
              <a:defRPr sz="3600" b="0">
                <a:solidFill>
                  <a:srgbClr val="FFFFFF"/>
                </a:solidFill>
              </a:defRPr>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5" y="0"/>
            <a:ext cx="12191985" cy="4915076"/>
          </a:xfrm>
          <a:solidFill>
            <a:schemeClr val="bg2">
              <a:lumMod val="90000"/>
            </a:schemeClr>
          </a:solidFill>
        </p:spPr>
        <p:txBody>
          <a:bodyPr lIns="457200" tIns="45720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1097280" y="5907024"/>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FB29D59-61B3-4FA2-AA70-397377D8BD2E}" type="datetimeFigureOut">
              <a:rPr lang="en-US" smtClean="0"/>
              <a:pPr/>
              <a:t>10/2/2018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94D91FF-5340-43A7-A2BD-D9E63AAD2B93}" type="slidenum">
              <a:rPr lang="en-US" smtClean="0"/>
              <a:pPr/>
              <a:t>‹#›</a:t>
            </a:fld>
            <a:endParaRPr lang="en-US"/>
          </a:p>
        </p:txBody>
      </p:sp>
    </p:spTree>
    <p:extLst>
      <p:ext uri="{BB962C8B-B14F-4D97-AF65-F5344CB8AC3E}">
        <p14:creationId xmlns="" xmlns:p14="http://schemas.microsoft.com/office/powerpoint/2010/main" val="347155347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6334316"/>
            <a:ext cx="12191985"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9FB29D59-61B3-4FA2-AA70-397377D8BD2E}" type="datetimeFigureOut">
              <a:rPr lang="en-US" smtClean="0"/>
              <a:pPr/>
              <a:t>10/2/2018</a:t>
            </a:fld>
            <a:endParaRPr lang="en-US"/>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US"/>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E94D91FF-5340-43A7-A2BD-D9E63AAD2B93}" type="slidenum">
              <a:rPr lang="en-US" smtClean="0"/>
              <a:pPr/>
              <a:t>‹#›</a:t>
            </a:fld>
            <a:endParaRPr lang="en-US"/>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 xmlns:p14="http://schemas.microsoft.com/office/powerpoint/2010/main" val="955500515"/>
      </p:ext>
    </p:extLst>
  </p:cSld>
  <p:clrMap bg1="dk1" tx1="lt1" bg2="dk2" tx2="lt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jpeg"/><Relationship Id="rId1" Type="http://schemas.openxmlformats.org/officeDocument/2006/relationships/slideLayout" Target="../slideLayouts/slideLayout4.xml"/><Relationship Id="rId5" Type="http://schemas.openxmlformats.org/officeDocument/2006/relationships/image" Target="../media/image21.png"/><Relationship Id="rId4" Type="http://schemas.openxmlformats.org/officeDocument/2006/relationships/image" Target="../media/image20.png"/></Relationships>
</file>

<file path=ppt/slides/_rels/slide14.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9.xml"/></Relationships>
</file>

<file path=ppt/slides/_rels/slide20.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image" Target="../media/image30.jpeg"/><Relationship Id="rId7" Type="http://schemas.openxmlformats.org/officeDocument/2006/relationships/image" Target="../media/image34.jpeg"/><Relationship Id="rId2" Type="http://schemas.openxmlformats.org/officeDocument/2006/relationships/image" Target="../media/image29.jpeg"/><Relationship Id="rId1" Type="http://schemas.openxmlformats.org/officeDocument/2006/relationships/slideLayout" Target="../slideLayouts/slideLayout4.xml"/><Relationship Id="rId6" Type="http://schemas.openxmlformats.org/officeDocument/2006/relationships/image" Target="../media/image33.jpeg"/><Relationship Id="rId5" Type="http://schemas.openxmlformats.org/officeDocument/2006/relationships/image" Target="../media/image32.jpeg"/><Relationship Id="rId4" Type="http://schemas.openxmlformats.org/officeDocument/2006/relationships/image" Target="../media/image31.jpeg"/></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019422" y="4657600"/>
            <a:ext cx="6284596" cy="1213168"/>
          </a:xfrm>
        </p:spPr>
        <p:txBody>
          <a:bodyPr>
            <a:normAutofit fontScale="90000"/>
          </a:bodyPr>
          <a:lstStyle/>
          <a:p>
            <a:r>
              <a:rPr lang="en-US" dirty="0" smtClean="0"/>
              <a:t>Grandma Moses</a:t>
            </a:r>
            <a:endParaRPr lang="en-US" dirty="0"/>
          </a:p>
        </p:txBody>
      </p:sp>
      <p:sp>
        <p:nvSpPr>
          <p:cNvPr id="3" name="Subtitle 2"/>
          <p:cNvSpPr>
            <a:spLocks noGrp="1"/>
          </p:cNvSpPr>
          <p:nvPr>
            <p:ph type="subTitle" idx="1"/>
          </p:nvPr>
        </p:nvSpPr>
        <p:spPr>
          <a:xfrm>
            <a:off x="2476498" y="5840730"/>
            <a:ext cx="6827520" cy="400050"/>
          </a:xfrm>
        </p:spPr>
        <p:txBody>
          <a:bodyPr>
            <a:normAutofit lnSpcReduction="10000"/>
          </a:bodyPr>
          <a:lstStyle/>
          <a:p>
            <a:pPr algn="ctr"/>
            <a:r>
              <a:rPr lang="en-US" dirty="0" smtClean="0"/>
              <a:t>1860- 1961</a:t>
            </a:r>
          </a:p>
        </p:txBody>
      </p:sp>
      <p:pic>
        <p:nvPicPr>
          <p:cNvPr id="4" name="Picture 3"/>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4087335" y="170281"/>
            <a:ext cx="3605845" cy="4642719"/>
          </a:xfrm>
          <a:prstGeom prst="rect">
            <a:avLst/>
          </a:prstGeom>
        </p:spPr>
      </p:pic>
    </p:spTree>
    <p:extLst>
      <p:ext uri="{BB962C8B-B14F-4D97-AF65-F5344CB8AC3E}">
        <p14:creationId xmlns="" xmlns:p14="http://schemas.microsoft.com/office/powerpoint/2010/main" val="6506743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6480" y="439003"/>
            <a:ext cx="10058400" cy="1450757"/>
          </a:xfrm>
        </p:spPr>
        <p:txBody>
          <a:bodyPr>
            <a:noAutofit/>
          </a:bodyPr>
          <a:lstStyle/>
          <a:p>
            <a:r>
              <a:rPr lang="en-US" sz="3200" dirty="0" smtClean="0"/>
              <a:t>Horizon Line/eye level: </a:t>
            </a:r>
            <a:r>
              <a:rPr lang="en-US" sz="3200" dirty="0" smtClean="0"/>
              <a:t>a physical/visual boundary where sky separates from land or water. It is the actual height of the viewer's eyes when looking at an object, interior scene, or an exterior scene.</a:t>
            </a:r>
            <a:endParaRPr lang="en-US" sz="3200" dirty="0"/>
          </a:p>
        </p:txBody>
      </p:sp>
      <p:pic>
        <p:nvPicPr>
          <p:cNvPr id="5" name="Content Placeholder 4" descr="horizon line 1.jpg"/>
          <p:cNvPicPr>
            <a:picLocks noGrp="1" noChangeAspect="1"/>
          </p:cNvPicPr>
          <p:nvPr>
            <p:ph sz="half" idx="1"/>
          </p:nvPr>
        </p:nvPicPr>
        <p:blipFill>
          <a:blip r:embed="rId2" cstate="print"/>
          <a:stretch>
            <a:fillRect/>
          </a:stretch>
        </p:blipFill>
        <p:spPr>
          <a:xfrm>
            <a:off x="302942" y="2222500"/>
            <a:ext cx="5664480" cy="3708400"/>
          </a:xfrm>
        </p:spPr>
      </p:pic>
      <p:pic>
        <p:nvPicPr>
          <p:cNvPr id="6" name="Content Placeholder 5" descr="horizon line 4.jpg"/>
          <p:cNvPicPr>
            <a:picLocks noGrp="1" noChangeAspect="1"/>
          </p:cNvPicPr>
          <p:nvPr>
            <p:ph sz="half" idx="2"/>
          </p:nvPr>
        </p:nvPicPr>
        <p:blipFill>
          <a:blip r:embed="rId3" cstate="print"/>
          <a:stretch>
            <a:fillRect/>
          </a:stretch>
        </p:blipFill>
        <p:spPr>
          <a:xfrm>
            <a:off x="6163733" y="2089150"/>
            <a:ext cx="4936067" cy="3702050"/>
          </a:xfrm>
        </p:spPr>
      </p:pic>
      <p:sp>
        <p:nvSpPr>
          <p:cNvPr id="7" name="TextBox 6"/>
          <p:cNvSpPr txBox="1"/>
          <p:nvPr/>
        </p:nvSpPr>
        <p:spPr>
          <a:xfrm>
            <a:off x="1155700" y="6045200"/>
            <a:ext cx="8966750" cy="646331"/>
          </a:xfrm>
          <a:prstGeom prst="rect">
            <a:avLst/>
          </a:prstGeom>
          <a:noFill/>
        </p:spPr>
        <p:txBody>
          <a:bodyPr wrap="none" rtlCol="0">
            <a:spAutoFit/>
          </a:bodyPr>
          <a:lstStyle/>
          <a:p>
            <a:r>
              <a:rPr lang="en-US" sz="3600" dirty="0" smtClean="0"/>
              <a:t>Can you find the horizon line in these pictures?</a:t>
            </a:r>
            <a:endParaRPr lang="en-US" sz="3600" dirty="0"/>
          </a:p>
        </p:txBody>
      </p:sp>
      <p:cxnSp>
        <p:nvCxnSpPr>
          <p:cNvPr id="9" name="Straight Connector 8"/>
          <p:cNvCxnSpPr/>
          <p:nvPr/>
        </p:nvCxnSpPr>
        <p:spPr>
          <a:xfrm flipV="1">
            <a:off x="304800" y="3390900"/>
            <a:ext cx="5651500" cy="25400"/>
          </a:xfrm>
          <a:prstGeom prst="line">
            <a:avLst/>
          </a:prstGeom>
          <a:ln w="69850" cmpd="sng">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6223000" y="3568700"/>
            <a:ext cx="4914900" cy="38100"/>
          </a:xfrm>
          <a:prstGeom prst="line">
            <a:avLst/>
          </a:prstGeom>
          <a:ln w="66675">
            <a:solidFill>
              <a:srgbClr val="C00000"/>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30300" y="241300"/>
            <a:ext cx="10076180" cy="861060"/>
          </a:xfrm>
        </p:spPr>
        <p:txBody>
          <a:bodyPr/>
          <a:lstStyle/>
          <a:p>
            <a:pPr algn="ctr"/>
            <a:r>
              <a:rPr lang="en-US" dirty="0" smtClean="0"/>
              <a:t>Can you find it in these?</a:t>
            </a:r>
            <a:endParaRPr lang="en-US" dirty="0"/>
          </a:p>
        </p:txBody>
      </p:sp>
      <p:pic>
        <p:nvPicPr>
          <p:cNvPr id="5" name="Content Placeholder 4" descr="horizon line 3.jpg"/>
          <p:cNvPicPr>
            <a:picLocks noGrp="1" noChangeAspect="1"/>
          </p:cNvPicPr>
          <p:nvPr>
            <p:ph sz="half" idx="1"/>
          </p:nvPr>
        </p:nvPicPr>
        <p:blipFill>
          <a:blip r:embed="rId2" cstate="print"/>
          <a:stretch>
            <a:fillRect/>
          </a:stretch>
        </p:blipFill>
        <p:spPr>
          <a:xfrm>
            <a:off x="154904" y="1625600"/>
            <a:ext cx="5470769" cy="3644900"/>
          </a:xfrm>
        </p:spPr>
      </p:pic>
      <p:pic>
        <p:nvPicPr>
          <p:cNvPr id="6" name="Content Placeholder 5" descr="horizon line 2.jpg"/>
          <p:cNvPicPr>
            <a:picLocks noGrp="1" noChangeAspect="1"/>
          </p:cNvPicPr>
          <p:nvPr>
            <p:ph sz="half" idx="2"/>
          </p:nvPr>
        </p:nvPicPr>
        <p:blipFill>
          <a:blip r:embed="rId3" cstate="print"/>
          <a:stretch>
            <a:fillRect/>
          </a:stretch>
        </p:blipFill>
        <p:spPr>
          <a:xfrm>
            <a:off x="5710835" y="1612900"/>
            <a:ext cx="5880309" cy="3898900"/>
          </a:xfrm>
        </p:spPr>
      </p:pic>
      <p:cxnSp>
        <p:nvCxnSpPr>
          <p:cNvPr id="8" name="Straight Connector 7"/>
          <p:cNvCxnSpPr/>
          <p:nvPr/>
        </p:nvCxnSpPr>
        <p:spPr>
          <a:xfrm>
            <a:off x="152400" y="2857500"/>
            <a:ext cx="5511800" cy="25400"/>
          </a:xfrm>
          <a:prstGeom prst="line">
            <a:avLst/>
          </a:prstGeom>
          <a:ln w="666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5685435" y="3600450"/>
            <a:ext cx="5880309" cy="0"/>
          </a:xfrm>
          <a:prstGeom prst="line">
            <a:avLst/>
          </a:prstGeom>
          <a:ln w="66675">
            <a:solidFill>
              <a:srgbClr val="C00000"/>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Horses_DAP_TOPS_Landscape2.jpg"/>
          <p:cNvPicPr>
            <a:picLocks noGrp="1" noChangeAspect="1"/>
          </p:cNvPicPr>
          <p:nvPr>
            <p:ph sz="half" idx="1"/>
          </p:nvPr>
        </p:nvPicPr>
        <p:blipFill>
          <a:blip r:embed="rId2" cstate="print"/>
          <a:stretch>
            <a:fillRect/>
          </a:stretch>
        </p:blipFill>
        <p:spPr>
          <a:xfrm>
            <a:off x="2478982" y="977900"/>
            <a:ext cx="7261918" cy="4825141"/>
          </a:xfrm>
        </p:spPr>
      </p:pic>
      <p:cxnSp>
        <p:nvCxnSpPr>
          <p:cNvPr id="7" name="Straight Connector 6"/>
          <p:cNvCxnSpPr/>
          <p:nvPr/>
        </p:nvCxnSpPr>
        <p:spPr>
          <a:xfrm>
            <a:off x="2476500" y="3886200"/>
            <a:ext cx="7340600" cy="127000"/>
          </a:xfrm>
          <a:prstGeom prst="line">
            <a:avLst/>
          </a:prstGeom>
          <a:ln w="66675">
            <a:solidFill>
              <a:srgbClr val="C00000"/>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1155680" cy="1222157"/>
          </a:xfrm>
        </p:spPr>
        <p:txBody>
          <a:bodyPr>
            <a:noAutofit/>
          </a:bodyPr>
          <a:lstStyle/>
          <a:p>
            <a:r>
              <a:rPr lang="en-US" sz="3600" dirty="0" smtClean="0"/>
              <a:t>Now let’s discuss foreground, middle ground and background.  Where would you place each of these cars in the picture?</a:t>
            </a:r>
            <a:endParaRPr lang="en-US" sz="3600" dirty="0"/>
          </a:p>
        </p:txBody>
      </p:sp>
      <p:pic>
        <p:nvPicPr>
          <p:cNvPr id="5" name="Content Placeholder 4" descr="Horizon Line.jpg"/>
          <p:cNvPicPr>
            <a:picLocks noGrp="1" noChangeAspect="1"/>
          </p:cNvPicPr>
          <p:nvPr>
            <p:ph sz="half" idx="1"/>
          </p:nvPr>
        </p:nvPicPr>
        <p:blipFill>
          <a:blip r:embed="rId2" cstate="print"/>
          <a:stretch>
            <a:fillRect/>
          </a:stretch>
        </p:blipFill>
        <p:spPr>
          <a:xfrm>
            <a:off x="165100" y="1334115"/>
            <a:ext cx="6392535" cy="4939686"/>
          </a:xfrm>
        </p:spPr>
      </p:pic>
      <p:pic>
        <p:nvPicPr>
          <p:cNvPr id="7" name="Picture 6" descr="Blank 3.5 x 2 in.png"/>
          <p:cNvPicPr>
            <a:picLocks noChangeAspect="1"/>
          </p:cNvPicPr>
          <p:nvPr/>
        </p:nvPicPr>
        <p:blipFill>
          <a:blip r:embed="rId3" cstate="print"/>
          <a:stretch>
            <a:fillRect/>
          </a:stretch>
        </p:blipFill>
        <p:spPr>
          <a:xfrm>
            <a:off x="7607300" y="2099128"/>
            <a:ext cx="2994024" cy="1710871"/>
          </a:xfrm>
          <a:prstGeom prst="rect">
            <a:avLst/>
          </a:prstGeom>
        </p:spPr>
      </p:pic>
      <p:pic>
        <p:nvPicPr>
          <p:cNvPr id="8" name="Picture 7" descr="Blank 3.5 x 2 in.png"/>
          <p:cNvPicPr>
            <a:picLocks noChangeAspect="1"/>
          </p:cNvPicPr>
          <p:nvPr/>
        </p:nvPicPr>
        <p:blipFill>
          <a:blip r:embed="rId4" cstate="print"/>
          <a:stretch>
            <a:fillRect/>
          </a:stretch>
        </p:blipFill>
        <p:spPr>
          <a:xfrm>
            <a:off x="7251700" y="4203700"/>
            <a:ext cx="2041524" cy="1166585"/>
          </a:xfrm>
          <a:prstGeom prst="rect">
            <a:avLst/>
          </a:prstGeom>
        </p:spPr>
      </p:pic>
      <p:pic>
        <p:nvPicPr>
          <p:cNvPr id="9" name="Picture 8" descr="Blank 3.5 x 2 in.png"/>
          <p:cNvPicPr>
            <a:picLocks noChangeAspect="1"/>
          </p:cNvPicPr>
          <p:nvPr/>
        </p:nvPicPr>
        <p:blipFill>
          <a:blip r:embed="rId5" cstate="print"/>
          <a:stretch>
            <a:fillRect/>
          </a:stretch>
        </p:blipFill>
        <p:spPr>
          <a:xfrm>
            <a:off x="9715500" y="3940628"/>
            <a:ext cx="1228724" cy="702128"/>
          </a:xfrm>
          <a:prstGeom prst="rect">
            <a:avLst/>
          </a:prstGeom>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337403"/>
            <a:ext cx="11003280" cy="818297"/>
          </a:xfrm>
        </p:spPr>
        <p:txBody>
          <a:bodyPr>
            <a:normAutofit fontScale="90000"/>
          </a:bodyPr>
          <a:lstStyle/>
          <a:p>
            <a:pPr algn="ctr"/>
            <a:r>
              <a:rPr lang="en-US" sz="4000" dirty="0" smtClean="0"/>
              <a:t>Notice that objects appearing in the foreground are larger than those in the middle ground and background</a:t>
            </a:r>
            <a:r>
              <a:rPr lang="en-US" dirty="0" smtClean="0"/>
              <a:t>.</a:t>
            </a:r>
            <a:endParaRPr lang="en-US" dirty="0"/>
          </a:p>
        </p:txBody>
      </p:sp>
      <p:pic>
        <p:nvPicPr>
          <p:cNvPr id="5" name="Content Placeholder 4" descr="Fore, middle, and background copy.jpg"/>
          <p:cNvPicPr>
            <a:picLocks noGrp="1" noChangeAspect="1"/>
          </p:cNvPicPr>
          <p:nvPr>
            <p:ph sz="half" idx="1"/>
          </p:nvPr>
        </p:nvPicPr>
        <p:blipFill>
          <a:blip r:embed="rId2" cstate="print"/>
          <a:stretch>
            <a:fillRect/>
          </a:stretch>
        </p:blipFill>
        <p:spPr>
          <a:xfrm>
            <a:off x="2324100" y="1312719"/>
            <a:ext cx="6781799" cy="5240481"/>
          </a:xfrm>
        </p:spPr>
      </p:pic>
      <p:sp>
        <p:nvSpPr>
          <p:cNvPr id="4" name="Content Placeholder 3"/>
          <p:cNvSpPr>
            <a:spLocks noGrp="1"/>
          </p:cNvSpPr>
          <p:nvPr>
            <p:ph sz="half" idx="2"/>
          </p:nvPr>
        </p:nvSpPr>
        <p:spPr>
          <a:xfrm>
            <a:off x="2692400" y="5795435"/>
            <a:ext cx="4856480" cy="491065"/>
          </a:xfrm>
        </p:spPr>
        <p:txBody>
          <a:bodyPr>
            <a:noAutofit/>
          </a:bodyPr>
          <a:lstStyle/>
          <a:p>
            <a:r>
              <a:rPr lang="en-US" sz="2800" dirty="0" smtClean="0">
                <a:solidFill>
                  <a:schemeClr val="bg1"/>
                </a:solidFill>
              </a:rPr>
              <a:t>Fore ground</a:t>
            </a:r>
            <a:endParaRPr lang="en-US" sz="2800" dirty="0">
              <a:solidFill>
                <a:schemeClr val="bg1"/>
              </a:solidFill>
            </a:endParaRPr>
          </a:p>
        </p:txBody>
      </p:sp>
      <p:sp>
        <p:nvSpPr>
          <p:cNvPr id="6" name="TextBox 5"/>
          <p:cNvSpPr txBox="1"/>
          <p:nvPr/>
        </p:nvSpPr>
        <p:spPr>
          <a:xfrm>
            <a:off x="3251200" y="3314700"/>
            <a:ext cx="1722651" cy="400110"/>
          </a:xfrm>
          <a:prstGeom prst="rect">
            <a:avLst/>
          </a:prstGeom>
          <a:noFill/>
        </p:spPr>
        <p:txBody>
          <a:bodyPr wrap="none" rtlCol="0">
            <a:spAutoFit/>
          </a:bodyPr>
          <a:lstStyle/>
          <a:p>
            <a:r>
              <a:rPr lang="en-US" sz="2000" dirty="0" smtClean="0">
                <a:solidFill>
                  <a:schemeClr val="bg1"/>
                </a:solidFill>
              </a:rPr>
              <a:t>Middle ground</a:t>
            </a:r>
            <a:endParaRPr lang="en-US" sz="2000" dirty="0">
              <a:solidFill>
                <a:schemeClr val="bg1"/>
              </a:solidFill>
            </a:endParaRPr>
          </a:p>
        </p:txBody>
      </p:sp>
      <p:sp>
        <p:nvSpPr>
          <p:cNvPr id="7" name="TextBox 6"/>
          <p:cNvSpPr txBox="1"/>
          <p:nvPr/>
        </p:nvSpPr>
        <p:spPr>
          <a:xfrm>
            <a:off x="5638800" y="2374900"/>
            <a:ext cx="1345835" cy="369332"/>
          </a:xfrm>
          <a:prstGeom prst="rect">
            <a:avLst/>
          </a:prstGeom>
          <a:noFill/>
        </p:spPr>
        <p:txBody>
          <a:bodyPr wrap="square" rtlCol="0">
            <a:spAutoFit/>
          </a:bodyPr>
          <a:lstStyle/>
          <a:p>
            <a:r>
              <a:rPr lang="en-US" dirty="0" smtClean="0">
                <a:solidFill>
                  <a:schemeClr val="bg1"/>
                </a:solidFill>
              </a:rPr>
              <a:t>Background</a:t>
            </a:r>
            <a:endParaRPr lang="en-US" dirty="0">
              <a:solidFill>
                <a:schemeClr val="bg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P spid="6" grpId="0"/>
      <p:bldP spid="7"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65200" y="152400"/>
            <a:ext cx="9847580" cy="1292860"/>
          </a:xfrm>
        </p:spPr>
        <p:txBody>
          <a:bodyPr>
            <a:normAutofit/>
          </a:bodyPr>
          <a:lstStyle/>
          <a:p>
            <a:r>
              <a:rPr lang="en-US" sz="4000" dirty="0" smtClean="0"/>
              <a:t>Let’s apply these principles to our own work of art in the style of Grandma Moses.</a:t>
            </a:r>
            <a:endParaRPr lang="en-US" sz="4000" dirty="0"/>
          </a:p>
        </p:txBody>
      </p:sp>
      <p:pic>
        <p:nvPicPr>
          <p:cNvPr id="7" name="Content Placeholder 6" descr="IMG_5173.jpg"/>
          <p:cNvPicPr>
            <a:picLocks noGrp="1" noChangeAspect="1"/>
          </p:cNvPicPr>
          <p:nvPr>
            <p:ph sz="half" idx="2"/>
          </p:nvPr>
        </p:nvPicPr>
        <p:blipFill>
          <a:blip r:embed="rId2" cstate="print"/>
          <a:stretch>
            <a:fillRect/>
          </a:stretch>
        </p:blipFill>
        <p:spPr>
          <a:xfrm>
            <a:off x="4178300" y="1521625"/>
            <a:ext cx="6761163" cy="5111076"/>
          </a:xfrm>
        </p:spPr>
      </p:pic>
      <p:sp>
        <p:nvSpPr>
          <p:cNvPr id="6" name="Content Placeholder 5"/>
          <p:cNvSpPr>
            <a:spLocks noGrp="1"/>
          </p:cNvSpPr>
          <p:nvPr>
            <p:ph sz="half" idx="1"/>
          </p:nvPr>
        </p:nvSpPr>
        <p:spPr>
          <a:xfrm>
            <a:off x="825500" y="1782234"/>
            <a:ext cx="2656838" cy="4023360"/>
          </a:xfrm>
        </p:spPr>
        <p:txBody>
          <a:bodyPr>
            <a:normAutofit/>
          </a:bodyPr>
          <a:lstStyle/>
          <a:p>
            <a:r>
              <a:rPr lang="en-US" sz="3200" dirty="0" smtClean="0"/>
              <a:t>Step One: Using a pencil, lightly draw a horizon line in the top half of your paper.</a:t>
            </a:r>
            <a:endParaRPr lang="en-US" sz="3200"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259078" y="397933"/>
            <a:ext cx="2446022" cy="6274329"/>
          </a:xfrm>
        </p:spPr>
        <p:txBody>
          <a:bodyPr>
            <a:normAutofit lnSpcReduction="10000"/>
          </a:bodyPr>
          <a:lstStyle/>
          <a:p>
            <a:r>
              <a:rPr lang="en-US" sz="3600" dirty="0" smtClean="0"/>
              <a:t>Step Two: Using watercolor pencils, draw objects in your background (mostly above the horizon line).  Shade them in lightly.</a:t>
            </a:r>
            <a:endParaRPr lang="en-US" sz="3600" dirty="0"/>
          </a:p>
        </p:txBody>
      </p:sp>
      <p:pic>
        <p:nvPicPr>
          <p:cNvPr id="5" name="Content Placeholder 4" descr="IMG_5175.jpg"/>
          <p:cNvPicPr>
            <a:picLocks noGrp="1" noChangeAspect="1"/>
          </p:cNvPicPr>
          <p:nvPr>
            <p:ph sz="half" idx="2"/>
          </p:nvPr>
        </p:nvPicPr>
        <p:blipFill>
          <a:blip r:embed="rId2" cstate="print"/>
          <a:stretch>
            <a:fillRect/>
          </a:stretch>
        </p:blipFill>
        <p:spPr>
          <a:xfrm>
            <a:off x="2725446" y="317500"/>
            <a:ext cx="8107654" cy="6119338"/>
          </a:xfrm>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246378" y="304800"/>
            <a:ext cx="2636522" cy="5589694"/>
          </a:xfrm>
        </p:spPr>
        <p:txBody>
          <a:bodyPr>
            <a:normAutofit/>
          </a:bodyPr>
          <a:lstStyle/>
          <a:p>
            <a:r>
              <a:rPr lang="en-US" sz="4000" dirty="0" smtClean="0"/>
              <a:t>Step Three:  Add a few objects to the foreground and shade them in.</a:t>
            </a:r>
            <a:endParaRPr lang="en-US" sz="4000" dirty="0"/>
          </a:p>
        </p:txBody>
      </p:sp>
      <p:pic>
        <p:nvPicPr>
          <p:cNvPr id="5" name="Content Placeholder 4" descr="IMG_5176.jpg"/>
          <p:cNvPicPr>
            <a:picLocks noGrp="1" noChangeAspect="1"/>
          </p:cNvPicPr>
          <p:nvPr>
            <p:ph sz="half" idx="2"/>
          </p:nvPr>
        </p:nvPicPr>
        <p:blipFill>
          <a:blip r:embed="rId2" cstate="print"/>
          <a:stretch>
            <a:fillRect/>
          </a:stretch>
        </p:blipFill>
        <p:spPr>
          <a:xfrm>
            <a:off x="3022600" y="189946"/>
            <a:ext cx="8230174" cy="6020354"/>
          </a:xfrm>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0" y="207434"/>
            <a:ext cx="3479800" cy="5710766"/>
          </a:xfrm>
        </p:spPr>
        <p:txBody>
          <a:bodyPr>
            <a:noAutofit/>
          </a:bodyPr>
          <a:lstStyle/>
          <a:p>
            <a:r>
              <a:rPr lang="en-US" sz="2400" dirty="0" smtClean="0"/>
              <a:t>Step Four:  Fill in the middle ground with a variety of objects.  Your drawing should include the following:</a:t>
            </a:r>
          </a:p>
          <a:p>
            <a:r>
              <a:rPr lang="en-US" sz="2400" dirty="0" smtClean="0"/>
              <a:t>1. At least one building.</a:t>
            </a:r>
          </a:p>
          <a:p>
            <a:r>
              <a:rPr lang="en-US" sz="2400" dirty="0" smtClean="0"/>
              <a:t>2. At least two people doing something.</a:t>
            </a:r>
          </a:p>
          <a:p>
            <a:r>
              <a:rPr lang="en-US" sz="2400" dirty="0" smtClean="0"/>
              <a:t>3. At least three animals.</a:t>
            </a:r>
          </a:p>
          <a:p>
            <a:r>
              <a:rPr lang="en-US" sz="2400" dirty="0" smtClean="0"/>
              <a:t>4.  At least four trees (or groups of trees)</a:t>
            </a:r>
          </a:p>
          <a:p>
            <a:r>
              <a:rPr lang="en-US" sz="2400" dirty="0" smtClean="0"/>
              <a:t>5. At least one path or stream.</a:t>
            </a:r>
            <a:endParaRPr lang="en-US" sz="2400" dirty="0"/>
          </a:p>
        </p:txBody>
      </p:sp>
      <p:pic>
        <p:nvPicPr>
          <p:cNvPr id="7" name="Content Placeholder 6" descr="IMG_5177.jpg"/>
          <p:cNvPicPr>
            <a:picLocks noGrp="1" noChangeAspect="1"/>
          </p:cNvPicPr>
          <p:nvPr>
            <p:ph sz="half" idx="2"/>
          </p:nvPr>
        </p:nvPicPr>
        <p:blipFill>
          <a:blip r:embed="rId2" cstate="print"/>
          <a:stretch>
            <a:fillRect/>
          </a:stretch>
        </p:blipFill>
        <p:spPr>
          <a:xfrm>
            <a:off x="3490350" y="306797"/>
            <a:ext cx="7665014" cy="5776503"/>
          </a:xfrm>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195578" y="368300"/>
            <a:ext cx="3093722" cy="5678594"/>
          </a:xfrm>
        </p:spPr>
        <p:txBody>
          <a:bodyPr>
            <a:noAutofit/>
          </a:bodyPr>
          <a:lstStyle/>
          <a:p>
            <a:r>
              <a:rPr lang="en-US" sz="3200" dirty="0" smtClean="0"/>
              <a:t>Step Five: Dip your small brush in water and blend the pencil marks on the smaller objects in your drawing.  Remember to use as little water as possible and to rinse your brush in between colors.</a:t>
            </a:r>
            <a:endParaRPr lang="en-US" sz="3200" dirty="0"/>
          </a:p>
        </p:txBody>
      </p:sp>
      <p:pic>
        <p:nvPicPr>
          <p:cNvPr id="5" name="Content Placeholder 4" descr="IMG_5178.jpg"/>
          <p:cNvPicPr>
            <a:picLocks noGrp="1" noChangeAspect="1"/>
          </p:cNvPicPr>
          <p:nvPr>
            <p:ph sz="half" idx="2"/>
          </p:nvPr>
        </p:nvPicPr>
        <p:blipFill>
          <a:blip r:embed="rId2" cstate="print"/>
          <a:stretch>
            <a:fillRect/>
          </a:stretch>
        </p:blipFill>
        <p:spPr>
          <a:xfrm>
            <a:off x="3695700" y="438423"/>
            <a:ext cx="7319964" cy="5542258"/>
          </a:xfrm>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half" idx="2"/>
          </p:nvPr>
        </p:nvSpPr>
        <p:spPr/>
        <p:txBody>
          <a:bodyPr/>
          <a:lstStyle/>
          <a:p>
            <a:endParaRPr lang="en-US" dirty="0" smtClean="0"/>
          </a:p>
          <a:p>
            <a:endParaRPr lang="en-US" dirty="0"/>
          </a:p>
        </p:txBody>
      </p:sp>
      <p:sp>
        <p:nvSpPr>
          <p:cNvPr id="8" name="TextBox 7"/>
          <p:cNvSpPr txBox="1"/>
          <p:nvPr/>
        </p:nvSpPr>
        <p:spPr>
          <a:xfrm>
            <a:off x="290322" y="1082480"/>
            <a:ext cx="5863590" cy="4524315"/>
          </a:xfrm>
          <a:prstGeom prst="rect">
            <a:avLst/>
          </a:prstGeom>
          <a:noFill/>
        </p:spPr>
        <p:txBody>
          <a:bodyPr wrap="square" rtlCol="0">
            <a:spAutoFit/>
          </a:bodyPr>
          <a:lstStyle/>
          <a:p>
            <a:r>
              <a:rPr lang="en-US" dirty="0"/>
              <a:t>Anna Mary Robertson</a:t>
            </a:r>
            <a:endParaRPr lang="en-US" dirty="0" smtClean="0"/>
          </a:p>
          <a:p>
            <a:pPr marL="285750" indent="-285750">
              <a:buFont typeface="Arial" panose="020B0604020202020204" pitchFamily="34" charset="0"/>
              <a:buChar char="•"/>
            </a:pPr>
            <a:endParaRPr lang="en-US" dirty="0" smtClean="0"/>
          </a:p>
          <a:p>
            <a:pPr marL="285750" indent="-285750">
              <a:buFont typeface="Arial" panose="020B0604020202020204" pitchFamily="34" charset="0"/>
              <a:buChar char="•"/>
            </a:pPr>
            <a:r>
              <a:rPr lang="en-US" dirty="0" smtClean="0"/>
              <a:t>Farm in Greenwich, NY</a:t>
            </a:r>
          </a:p>
          <a:p>
            <a:endParaRPr lang="en-US" dirty="0"/>
          </a:p>
          <a:p>
            <a:pPr marL="285750" indent="-285750">
              <a:buFont typeface="Arial" panose="020B0604020202020204" pitchFamily="34" charset="0"/>
              <a:buChar char="•"/>
            </a:pPr>
            <a:r>
              <a:rPr lang="en-US" dirty="0" smtClean="0"/>
              <a:t>She loved to draw as a kid but paints and colors were expensive and hard to find.</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smtClean="0"/>
              <a:t>She did not start painting serious until in her late 60s</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smtClean="0"/>
              <a:t>Learned to draw and paint all on her own.</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smtClean="0"/>
              <a:t>She painted mostly landscapes of farms, rolling mountains, towns</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smtClean="0"/>
              <a:t>She painted people doing things</a:t>
            </a:r>
          </a:p>
          <a:p>
            <a:pPr marL="285750" indent="-285750">
              <a:buFont typeface="Arial" panose="020B0604020202020204" pitchFamily="34" charset="0"/>
              <a:buChar char="•"/>
            </a:pPr>
            <a:endParaRPr lang="en-US" dirty="0"/>
          </a:p>
        </p:txBody>
      </p:sp>
      <p:sp>
        <p:nvSpPr>
          <p:cNvPr id="10" name="TextBox 9"/>
          <p:cNvSpPr txBox="1"/>
          <p:nvPr/>
        </p:nvSpPr>
        <p:spPr>
          <a:xfrm>
            <a:off x="878725" y="38075"/>
            <a:ext cx="2212818" cy="707886"/>
          </a:xfrm>
          <a:prstGeom prst="rect">
            <a:avLst/>
          </a:prstGeom>
          <a:noFill/>
        </p:spPr>
        <p:txBody>
          <a:bodyPr wrap="square" rtlCol="0">
            <a:spAutoFit/>
          </a:bodyPr>
          <a:lstStyle/>
          <a:p>
            <a:r>
              <a:rPr lang="en-US" sz="4000" dirty="0" smtClean="0"/>
              <a:t>Folk Art</a:t>
            </a:r>
            <a:endParaRPr lang="en-US" sz="4000" dirty="0"/>
          </a:p>
        </p:txBody>
      </p:sp>
      <p:pic>
        <p:nvPicPr>
          <p:cNvPr id="2" name="Picture 1"/>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5855925" y="745961"/>
            <a:ext cx="6230302" cy="4783982"/>
          </a:xfrm>
          <a:prstGeom prst="rect">
            <a:avLst/>
          </a:prstGeom>
        </p:spPr>
      </p:pic>
    </p:spTree>
    <p:extLst>
      <p:ext uri="{BB962C8B-B14F-4D97-AF65-F5344CB8AC3E}">
        <p14:creationId xmlns="" xmlns:p14="http://schemas.microsoft.com/office/powerpoint/2010/main" val="382614466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177800" y="292100"/>
            <a:ext cx="3289300" cy="5576994"/>
          </a:xfrm>
        </p:spPr>
        <p:txBody>
          <a:bodyPr/>
          <a:lstStyle/>
          <a:p>
            <a:r>
              <a:rPr lang="en-US" sz="3600" dirty="0" smtClean="0"/>
              <a:t>S</a:t>
            </a:r>
            <a:r>
              <a:rPr lang="en-US" sz="3200" dirty="0" smtClean="0"/>
              <a:t>tep Six: Dip your large brush in water and blend the pencil marks on the other areas of your drawing (the fields, hills, trees, sky, etc.)  Remember again to clean brush in between colors.</a:t>
            </a:r>
            <a:endParaRPr lang="en-US" sz="3200" dirty="0"/>
          </a:p>
        </p:txBody>
      </p:sp>
      <p:pic>
        <p:nvPicPr>
          <p:cNvPr id="5" name="Content Placeholder 4" descr="IMG_5180.jpg"/>
          <p:cNvPicPr>
            <a:picLocks noGrp="1" noChangeAspect="1"/>
          </p:cNvPicPr>
          <p:nvPr>
            <p:ph sz="half" idx="2"/>
          </p:nvPr>
        </p:nvPicPr>
        <p:blipFill>
          <a:blip r:embed="rId2" cstate="print"/>
          <a:stretch>
            <a:fillRect/>
          </a:stretch>
        </p:blipFill>
        <p:spPr>
          <a:xfrm>
            <a:off x="3530600" y="297320"/>
            <a:ext cx="7497763" cy="5629740"/>
          </a:xfrm>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6213" y="0"/>
            <a:ext cx="2654300" cy="678597"/>
          </a:xfrm>
        </p:spPr>
        <p:txBody>
          <a:bodyPr>
            <a:normAutofit fontScale="90000"/>
          </a:bodyPr>
          <a:lstStyle/>
          <a:p>
            <a:r>
              <a:rPr lang="en-US" dirty="0" smtClean="0"/>
              <a:t>Summary:</a:t>
            </a:r>
            <a:endParaRPr lang="en-US" dirty="0"/>
          </a:p>
        </p:txBody>
      </p:sp>
      <p:pic>
        <p:nvPicPr>
          <p:cNvPr id="5" name="Content Placeholder 4" descr="IMG_5173.jpg"/>
          <p:cNvPicPr>
            <a:picLocks noGrp="1" noChangeAspect="1"/>
          </p:cNvPicPr>
          <p:nvPr>
            <p:ph sz="half" idx="1"/>
          </p:nvPr>
        </p:nvPicPr>
        <p:blipFill>
          <a:blip r:embed="rId2" cstate="print"/>
          <a:stretch>
            <a:fillRect/>
          </a:stretch>
        </p:blipFill>
        <p:spPr>
          <a:xfrm>
            <a:off x="365125" y="716331"/>
            <a:ext cx="3241675" cy="2450532"/>
          </a:xfrm>
        </p:spPr>
      </p:pic>
      <p:pic>
        <p:nvPicPr>
          <p:cNvPr id="7" name="Content Placeholder 6" descr="IMG_5175.jpg"/>
          <p:cNvPicPr>
            <a:picLocks noGrp="1" noChangeAspect="1"/>
          </p:cNvPicPr>
          <p:nvPr>
            <p:ph sz="half" idx="2"/>
          </p:nvPr>
        </p:nvPicPr>
        <p:blipFill>
          <a:blip r:embed="rId3" cstate="print"/>
          <a:stretch>
            <a:fillRect/>
          </a:stretch>
        </p:blipFill>
        <p:spPr>
          <a:xfrm>
            <a:off x="4142237" y="569912"/>
            <a:ext cx="3372988" cy="2545799"/>
          </a:xfrm>
        </p:spPr>
      </p:pic>
      <p:sp>
        <p:nvSpPr>
          <p:cNvPr id="6" name="TextBox 5"/>
          <p:cNvSpPr txBox="1"/>
          <p:nvPr/>
        </p:nvSpPr>
        <p:spPr>
          <a:xfrm>
            <a:off x="781050" y="3267075"/>
            <a:ext cx="2117696" cy="369332"/>
          </a:xfrm>
          <a:prstGeom prst="rect">
            <a:avLst/>
          </a:prstGeom>
          <a:noFill/>
        </p:spPr>
        <p:txBody>
          <a:bodyPr wrap="none" rtlCol="0">
            <a:spAutoFit/>
          </a:bodyPr>
          <a:lstStyle/>
          <a:p>
            <a:r>
              <a:rPr lang="en-US" dirty="0" smtClean="0"/>
              <a:t>1. Draw horizon line.</a:t>
            </a:r>
            <a:endParaRPr lang="en-US" dirty="0"/>
          </a:p>
        </p:txBody>
      </p:sp>
      <p:sp>
        <p:nvSpPr>
          <p:cNvPr id="8" name="TextBox 7"/>
          <p:cNvSpPr txBox="1"/>
          <p:nvPr/>
        </p:nvSpPr>
        <p:spPr>
          <a:xfrm>
            <a:off x="4699000" y="3246438"/>
            <a:ext cx="2122248" cy="369332"/>
          </a:xfrm>
          <a:prstGeom prst="rect">
            <a:avLst/>
          </a:prstGeom>
          <a:noFill/>
        </p:spPr>
        <p:txBody>
          <a:bodyPr wrap="none" rtlCol="0">
            <a:spAutoFit/>
          </a:bodyPr>
          <a:lstStyle/>
          <a:p>
            <a:r>
              <a:rPr lang="en-US" dirty="0" smtClean="0"/>
              <a:t>2. Draw background.</a:t>
            </a:r>
            <a:endParaRPr lang="en-US" dirty="0"/>
          </a:p>
        </p:txBody>
      </p:sp>
      <p:pic>
        <p:nvPicPr>
          <p:cNvPr id="9" name="Picture 8" descr="IMG_5176.jpg"/>
          <p:cNvPicPr>
            <a:picLocks noChangeAspect="1"/>
          </p:cNvPicPr>
          <p:nvPr/>
        </p:nvPicPr>
        <p:blipFill>
          <a:blip r:embed="rId4" cstate="print"/>
          <a:stretch>
            <a:fillRect/>
          </a:stretch>
        </p:blipFill>
        <p:spPr>
          <a:xfrm>
            <a:off x="8089900" y="581846"/>
            <a:ext cx="3543300" cy="2591916"/>
          </a:xfrm>
          <a:prstGeom prst="rect">
            <a:avLst/>
          </a:prstGeom>
        </p:spPr>
      </p:pic>
      <p:sp>
        <p:nvSpPr>
          <p:cNvPr id="10" name="TextBox 9"/>
          <p:cNvSpPr txBox="1"/>
          <p:nvPr/>
        </p:nvSpPr>
        <p:spPr>
          <a:xfrm>
            <a:off x="8859837" y="3279775"/>
            <a:ext cx="2067874" cy="369332"/>
          </a:xfrm>
          <a:prstGeom prst="rect">
            <a:avLst/>
          </a:prstGeom>
          <a:noFill/>
        </p:spPr>
        <p:txBody>
          <a:bodyPr wrap="none" rtlCol="0">
            <a:spAutoFit/>
          </a:bodyPr>
          <a:lstStyle/>
          <a:p>
            <a:r>
              <a:rPr lang="en-US" dirty="0" smtClean="0"/>
              <a:t>3. Draw foreground.</a:t>
            </a:r>
            <a:endParaRPr lang="en-US" dirty="0"/>
          </a:p>
        </p:txBody>
      </p:sp>
      <p:pic>
        <p:nvPicPr>
          <p:cNvPr id="11" name="Picture 10" descr="IMG_5177.jpg"/>
          <p:cNvPicPr>
            <a:picLocks noChangeAspect="1"/>
          </p:cNvPicPr>
          <p:nvPr/>
        </p:nvPicPr>
        <p:blipFill>
          <a:blip r:embed="rId5" cstate="print"/>
          <a:stretch>
            <a:fillRect/>
          </a:stretch>
        </p:blipFill>
        <p:spPr>
          <a:xfrm>
            <a:off x="271463" y="3678992"/>
            <a:ext cx="3573730" cy="2693232"/>
          </a:xfrm>
          <a:prstGeom prst="rect">
            <a:avLst/>
          </a:prstGeom>
        </p:spPr>
      </p:pic>
      <p:sp>
        <p:nvSpPr>
          <p:cNvPr id="12" name="TextBox 11"/>
          <p:cNvSpPr txBox="1"/>
          <p:nvPr/>
        </p:nvSpPr>
        <p:spPr>
          <a:xfrm>
            <a:off x="442913" y="6488668"/>
            <a:ext cx="2418525" cy="369332"/>
          </a:xfrm>
          <a:prstGeom prst="rect">
            <a:avLst/>
          </a:prstGeom>
          <a:noFill/>
        </p:spPr>
        <p:txBody>
          <a:bodyPr wrap="square" rtlCol="0">
            <a:spAutoFit/>
          </a:bodyPr>
          <a:lstStyle/>
          <a:p>
            <a:r>
              <a:rPr lang="en-US" dirty="0" smtClean="0"/>
              <a:t>4, Draw middle ground.</a:t>
            </a:r>
            <a:endParaRPr lang="en-US" dirty="0"/>
          </a:p>
        </p:txBody>
      </p:sp>
      <p:pic>
        <p:nvPicPr>
          <p:cNvPr id="13" name="Picture 12" descr="IMG_5178.jpg"/>
          <p:cNvPicPr>
            <a:picLocks noChangeAspect="1"/>
          </p:cNvPicPr>
          <p:nvPr/>
        </p:nvPicPr>
        <p:blipFill>
          <a:blip r:embed="rId6" cstate="print"/>
          <a:stretch>
            <a:fillRect/>
          </a:stretch>
        </p:blipFill>
        <p:spPr>
          <a:xfrm>
            <a:off x="4186238" y="3617934"/>
            <a:ext cx="3581130" cy="2711427"/>
          </a:xfrm>
          <a:prstGeom prst="rect">
            <a:avLst/>
          </a:prstGeom>
        </p:spPr>
      </p:pic>
      <p:sp>
        <p:nvSpPr>
          <p:cNvPr id="14" name="TextBox 13"/>
          <p:cNvSpPr txBox="1"/>
          <p:nvPr/>
        </p:nvSpPr>
        <p:spPr>
          <a:xfrm>
            <a:off x="3300413" y="6488668"/>
            <a:ext cx="5059077" cy="369332"/>
          </a:xfrm>
          <a:prstGeom prst="rect">
            <a:avLst/>
          </a:prstGeom>
          <a:noFill/>
        </p:spPr>
        <p:txBody>
          <a:bodyPr wrap="none" rtlCol="0">
            <a:spAutoFit/>
          </a:bodyPr>
          <a:lstStyle/>
          <a:p>
            <a:r>
              <a:rPr lang="en-US" dirty="0" smtClean="0"/>
              <a:t>5. Use water to blend pencil marks on small objects.</a:t>
            </a:r>
            <a:endParaRPr lang="en-US" dirty="0"/>
          </a:p>
        </p:txBody>
      </p:sp>
      <p:pic>
        <p:nvPicPr>
          <p:cNvPr id="15" name="Picture 14" descr="IMG_5180.jpg"/>
          <p:cNvPicPr>
            <a:picLocks noChangeAspect="1"/>
          </p:cNvPicPr>
          <p:nvPr/>
        </p:nvPicPr>
        <p:blipFill>
          <a:blip r:embed="rId7" cstate="print"/>
          <a:stretch>
            <a:fillRect/>
          </a:stretch>
        </p:blipFill>
        <p:spPr>
          <a:xfrm>
            <a:off x="8186737" y="3608467"/>
            <a:ext cx="3547613" cy="2663746"/>
          </a:xfrm>
          <a:prstGeom prst="rect">
            <a:avLst/>
          </a:prstGeom>
        </p:spPr>
      </p:pic>
      <p:sp>
        <p:nvSpPr>
          <p:cNvPr id="16" name="TextBox 15"/>
          <p:cNvSpPr txBox="1"/>
          <p:nvPr/>
        </p:nvSpPr>
        <p:spPr>
          <a:xfrm>
            <a:off x="8205524" y="6488668"/>
            <a:ext cx="3986476" cy="369332"/>
          </a:xfrm>
          <a:prstGeom prst="rect">
            <a:avLst/>
          </a:prstGeom>
          <a:noFill/>
        </p:spPr>
        <p:txBody>
          <a:bodyPr wrap="none" rtlCol="0">
            <a:spAutoFit/>
          </a:bodyPr>
          <a:lstStyle/>
          <a:p>
            <a:r>
              <a:rPr lang="en-US" dirty="0" smtClean="0"/>
              <a:t>6. Blend larger objects using large brush.</a:t>
            </a:r>
            <a:endParaRPr lang="en-US"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7011534" y="95250"/>
            <a:ext cx="5019675" cy="6667500"/>
          </a:xfrm>
          <a:prstGeom prst="rect">
            <a:avLst/>
          </a:prstGeom>
        </p:spPr>
      </p:pic>
      <p:pic>
        <p:nvPicPr>
          <p:cNvPr id="5" name="Picture 4"/>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126999" y="839107"/>
            <a:ext cx="6726995" cy="5179786"/>
          </a:xfrm>
          <a:prstGeom prst="rect">
            <a:avLst/>
          </a:prstGeom>
        </p:spPr>
      </p:pic>
    </p:spTree>
    <p:extLst>
      <p:ext uri="{BB962C8B-B14F-4D97-AF65-F5344CB8AC3E}">
        <p14:creationId xmlns="" xmlns:p14="http://schemas.microsoft.com/office/powerpoint/2010/main" val="55645979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192315" y="842962"/>
            <a:ext cx="6269182" cy="5172075"/>
          </a:xfrm>
          <a:prstGeom prst="rect">
            <a:avLst/>
          </a:prstGeom>
        </p:spPr>
      </p:pic>
      <p:pic>
        <p:nvPicPr>
          <p:cNvPr id="4" name="Picture 3"/>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6954983" y="506390"/>
            <a:ext cx="4467760" cy="6075837"/>
          </a:xfrm>
          <a:prstGeom prst="rect">
            <a:avLst/>
          </a:prstGeom>
        </p:spPr>
      </p:pic>
    </p:spTree>
    <p:extLst>
      <p:ext uri="{BB962C8B-B14F-4D97-AF65-F5344CB8AC3E}">
        <p14:creationId xmlns="" xmlns:p14="http://schemas.microsoft.com/office/powerpoint/2010/main" val="10700288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2220686" y="233851"/>
            <a:ext cx="7837713" cy="6253494"/>
          </a:xfrm>
          <a:prstGeom prst="rect">
            <a:avLst/>
          </a:prstGeom>
        </p:spPr>
      </p:pic>
    </p:spTree>
    <p:extLst>
      <p:ext uri="{BB962C8B-B14F-4D97-AF65-F5344CB8AC3E}">
        <p14:creationId xmlns="" xmlns:p14="http://schemas.microsoft.com/office/powerpoint/2010/main" val="282805516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1639208" y="130962"/>
            <a:ext cx="9319077" cy="6427519"/>
          </a:xfrm>
          <a:prstGeom prst="rect">
            <a:avLst/>
          </a:prstGeom>
        </p:spPr>
      </p:pic>
    </p:spTree>
    <p:extLst>
      <p:ext uri="{BB962C8B-B14F-4D97-AF65-F5344CB8AC3E}">
        <p14:creationId xmlns="" xmlns:p14="http://schemas.microsoft.com/office/powerpoint/2010/main" val="78719763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88685" y="130630"/>
            <a:ext cx="11727543" cy="1369086"/>
          </a:xfrm>
        </p:spPr>
        <p:txBody>
          <a:bodyPr>
            <a:normAutofit/>
          </a:bodyPr>
          <a:lstStyle/>
          <a:p>
            <a:r>
              <a:rPr lang="en-US" sz="2800" dirty="0"/>
              <a:t>By the time she was 80 years old, many people had heard of "Grandma Moses" and had seen her paintings. Paintings which she first sold for about $5 later were sold for $8,000 to $10,000.</a:t>
            </a:r>
          </a:p>
        </p:txBody>
      </p:sp>
      <p:pic>
        <p:nvPicPr>
          <p:cNvPr id="7" name="Picture 6"/>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4092121" y="1171303"/>
            <a:ext cx="7170964" cy="5378223"/>
          </a:xfrm>
          <a:prstGeom prst="rect">
            <a:avLst/>
          </a:prstGeom>
        </p:spPr>
      </p:pic>
    </p:spTree>
    <p:extLst>
      <p:ext uri="{BB962C8B-B14F-4D97-AF65-F5344CB8AC3E}">
        <p14:creationId xmlns="" xmlns:p14="http://schemas.microsoft.com/office/powerpoint/2010/main" val="130663611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74172" y="2235200"/>
            <a:ext cx="4194629" cy="1631216"/>
          </a:xfrm>
          <a:prstGeom prst="rect">
            <a:avLst/>
          </a:prstGeom>
          <a:noFill/>
        </p:spPr>
        <p:txBody>
          <a:bodyPr wrap="square" rtlCol="0">
            <a:spAutoFit/>
          </a:bodyPr>
          <a:lstStyle/>
          <a:p>
            <a:r>
              <a:rPr lang="en-US" sz="2000" dirty="0" smtClean="0"/>
              <a:t>People liked Grandma Moses as much as they liked her paintings.  She was friendly and fun to talk to.  Her paintings reminded everyone of simpler, happier times.</a:t>
            </a:r>
            <a:endParaRPr lang="en-US" sz="2000" dirty="0"/>
          </a:p>
        </p:txBody>
      </p:sp>
      <p:pic>
        <p:nvPicPr>
          <p:cNvPr id="4" name="Picture 3"/>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4368801" y="356733"/>
            <a:ext cx="7772579" cy="6160182"/>
          </a:xfrm>
          <a:prstGeom prst="rect">
            <a:avLst/>
          </a:prstGeom>
        </p:spPr>
      </p:pic>
    </p:spTree>
    <p:extLst>
      <p:ext uri="{BB962C8B-B14F-4D97-AF65-F5344CB8AC3E}">
        <p14:creationId xmlns="" xmlns:p14="http://schemas.microsoft.com/office/powerpoint/2010/main" val="314972572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492579" y="261030"/>
            <a:ext cx="3919764" cy="5866919"/>
          </a:xfrm>
          <a:prstGeom prst="rect">
            <a:avLst/>
          </a:prstGeom>
        </p:spPr>
      </p:pic>
      <p:pic>
        <p:nvPicPr>
          <p:cNvPr id="3" name="Picture 2"/>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5012418" y="790347"/>
            <a:ext cx="6341252" cy="5058910"/>
          </a:xfrm>
          <a:prstGeom prst="rect">
            <a:avLst/>
          </a:prstGeom>
        </p:spPr>
      </p:pic>
    </p:spTree>
    <p:extLst>
      <p:ext uri="{BB962C8B-B14F-4D97-AF65-F5344CB8AC3E}">
        <p14:creationId xmlns="" xmlns:p14="http://schemas.microsoft.com/office/powerpoint/2010/main" val="1325137174"/>
      </p:ext>
    </p:extLst>
  </p:cSld>
  <p:clrMapOvr>
    <a:masterClrMapping/>
  </p:clrMapOvr>
</p:sld>
</file>

<file path=ppt/theme/theme1.xml><?xml version="1.0" encoding="utf-8"?>
<a:theme xmlns:a="http://schemas.openxmlformats.org/drawingml/2006/main" name="Retrospect">
  <a:themeElements>
    <a:clrScheme name="Retrospect">
      <a:dk1>
        <a:sysClr val="windowText" lastClr="000000"/>
      </a:dk1>
      <a:lt1>
        <a:sysClr val="window" lastClr="FFFFFF"/>
      </a:lt1>
      <a:dk2>
        <a:srgbClr val="373545"/>
      </a:dk2>
      <a:lt2>
        <a:srgbClr val="DCD8DC"/>
      </a:lt2>
      <a:accent1>
        <a:srgbClr val="AD84C6"/>
      </a:accent1>
      <a:accent2>
        <a:srgbClr val="8784C7"/>
      </a:accent2>
      <a:accent3>
        <a:srgbClr val="5D739A"/>
      </a:accent3>
      <a:accent4>
        <a:srgbClr val="6997AF"/>
      </a:accent4>
      <a:accent5>
        <a:srgbClr val="84ACB6"/>
      </a:accent5>
      <a:accent6>
        <a:srgbClr val="6F8183"/>
      </a:accent6>
      <a:hlink>
        <a:srgbClr val="6B9F25"/>
      </a:hlink>
      <a:folHlink>
        <a:srgbClr val="B26B02"/>
      </a:folHlink>
    </a:clrScheme>
    <a:fontScheme name="Retrospect">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 xmlns:thm15="http://schemas.microsoft.com/office/thememl/2012/main" name="Retrospect" id="{5F128B03-DCCA-4EEB-AB3B-CF2899314A46}" vid="{CA72677B-2F8C-4192-8EBE-D360BE3B20F6}"/>
    </a:ext>
  </a:extLst>
</a:theme>
</file>

<file path=docProps/app.xml><?xml version="1.0" encoding="utf-8"?>
<Properties xmlns="http://schemas.openxmlformats.org/officeDocument/2006/extended-properties" xmlns:vt="http://schemas.openxmlformats.org/officeDocument/2006/docPropsVTypes">
  <Template>Retrospect</Template>
  <TotalTime>6766</TotalTime>
  <Words>510</Words>
  <Application>Microsoft Office PowerPoint</Application>
  <PresentationFormat>Custom</PresentationFormat>
  <Paragraphs>45</Paragraphs>
  <Slides>21</Slides>
  <Notes>0</Notes>
  <HiddenSlides>0</HiddenSlides>
  <MMClips>0</MMClips>
  <ScaleCrop>false</ScaleCrop>
  <HeadingPairs>
    <vt:vector size="4" baseType="variant">
      <vt:variant>
        <vt:lpstr>Theme</vt:lpstr>
      </vt:variant>
      <vt:variant>
        <vt:i4>1</vt:i4>
      </vt:variant>
      <vt:variant>
        <vt:lpstr>Slide Titles</vt:lpstr>
      </vt:variant>
      <vt:variant>
        <vt:i4>21</vt:i4>
      </vt:variant>
    </vt:vector>
  </HeadingPairs>
  <TitlesOfParts>
    <vt:vector size="22" baseType="lpstr">
      <vt:lpstr>Retrospect</vt:lpstr>
      <vt:lpstr>Grandma Moses</vt:lpstr>
      <vt:lpstr>Slide 2</vt:lpstr>
      <vt:lpstr>Slide 3</vt:lpstr>
      <vt:lpstr>Slide 4</vt:lpstr>
      <vt:lpstr>Slide 5</vt:lpstr>
      <vt:lpstr>Slide 6</vt:lpstr>
      <vt:lpstr>By the time she was 80 years old, many people had heard of "Grandma Moses" and had seen her paintings. Paintings which she first sold for about $5 later were sold for $8,000 to $10,000.</vt:lpstr>
      <vt:lpstr>Slide 8</vt:lpstr>
      <vt:lpstr>Slide 9</vt:lpstr>
      <vt:lpstr>Horizon Line/eye level: a physical/visual boundary where sky separates from land or water. It is the actual height of the viewer's eyes when looking at an object, interior scene, or an exterior scene.</vt:lpstr>
      <vt:lpstr>Can you find it in these?</vt:lpstr>
      <vt:lpstr>Slide 12</vt:lpstr>
      <vt:lpstr>Now let’s discuss foreground, middle ground and background.  Where would you place each of these cars in the picture?</vt:lpstr>
      <vt:lpstr>Notice that objects appearing in the foreground are larger than those in the middle ground and background.</vt:lpstr>
      <vt:lpstr>Let’s apply these principles to our own work of art in the style of Grandma Moses.</vt:lpstr>
      <vt:lpstr>Slide 16</vt:lpstr>
      <vt:lpstr>Slide 17</vt:lpstr>
      <vt:lpstr>Slide 18</vt:lpstr>
      <vt:lpstr>Slide 19</vt:lpstr>
      <vt:lpstr>Slide 20</vt:lpstr>
      <vt:lpstr>Summary:</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Vincent Van Gogh</dc:title>
  <dc:creator>lani degen</dc:creator>
  <cp:lastModifiedBy>Susie Egbert</cp:lastModifiedBy>
  <cp:revision>52</cp:revision>
  <dcterms:created xsi:type="dcterms:W3CDTF">2015-10-15T15:20:31Z</dcterms:created>
  <dcterms:modified xsi:type="dcterms:W3CDTF">2018-10-03T04:32:25Z</dcterms:modified>
</cp:coreProperties>
</file>