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2C458-F57E-42B6-A20E-A16224D26F5A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85157-99E2-4DCC-8EE8-1E3CE5A66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85157-99E2-4DCC-8EE8-1E3CE5A66AF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E28F-4547-4B8A-BCC3-0B7C328D1631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C5FA-3B4A-4C71-A112-79FE12134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E28F-4547-4B8A-BCC3-0B7C328D1631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C5FA-3B4A-4C71-A112-79FE12134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E28F-4547-4B8A-BCC3-0B7C328D1631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C5FA-3B4A-4C71-A112-79FE12134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6C5C0A8-C064-4432-A337-4229B04029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E28F-4547-4B8A-BCC3-0B7C328D1631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C5FA-3B4A-4C71-A112-79FE12134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E28F-4547-4B8A-BCC3-0B7C328D1631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C5FA-3B4A-4C71-A112-79FE12134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E28F-4547-4B8A-BCC3-0B7C328D1631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C5FA-3B4A-4C71-A112-79FE12134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E28F-4547-4B8A-BCC3-0B7C328D1631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C5FA-3B4A-4C71-A112-79FE12134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E28F-4547-4B8A-BCC3-0B7C328D1631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C5FA-3B4A-4C71-A112-79FE12134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E28F-4547-4B8A-BCC3-0B7C328D1631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C5FA-3B4A-4C71-A112-79FE12134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E28F-4547-4B8A-BCC3-0B7C328D1631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C5FA-3B4A-4C71-A112-79FE12134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E28F-4547-4B8A-BCC3-0B7C328D1631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C5FA-3B4A-4C71-A112-79FE12134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8E28F-4547-4B8A-BCC3-0B7C328D1631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5FA-3B4A-4C71-A112-79FE12134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24px-Última_Cena_-_Da_Vinci_5.jpg"/>
          <p:cNvPicPr>
            <a:picLocks noChangeAspect="1"/>
          </p:cNvPicPr>
          <p:nvPr/>
        </p:nvPicPr>
        <p:blipFill>
          <a:blip r:embed="rId2" cstate="print">
            <a:lum bright="31000"/>
          </a:blip>
          <a:stretch>
            <a:fillRect/>
          </a:stretch>
        </p:blipFill>
        <p:spPr>
          <a:xfrm>
            <a:off x="0" y="852785"/>
            <a:ext cx="9144000" cy="51524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Leonardo </a:t>
            </a:r>
            <a:r>
              <a:rPr lang="en-US" sz="6600" dirty="0" err="1" smtClean="0"/>
              <a:t>Da</a:t>
            </a:r>
            <a:r>
              <a:rPr lang="en-US" sz="6600" dirty="0" smtClean="0"/>
              <a:t> Vinci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Linear Perspective</a:t>
            </a:r>
            <a:endParaRPr lang="en-US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543800" cy="1066800"/>
          </a:xfrm>
        </p:spPr>
        <p:txBody>
          <a:bodyPr/>
          <a:lstStyle/>
          <a:p>
            <a:r>
              <a:rPr lang="en-US" b="1">
                <a:solidFill>
                  <a:srgbClr val="C0C0C0"/>
                </a:solidFill>
                <a:latin typeface="Arial" charset="0"/>
              </a:rPr>
              <a:t>Perspective</a:t>
            </a:r>
            <a:endParaRPr lang="en-US" sz="2000" b="1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91440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b="1">
                <a:solidFill>
                  <a:srgbClr val="CCFFCC"/>
                </a:solidFill>
                <a:latin typeface="Arial" charset="0"/>
              </a:rPr>
              <a:t>Can you find the </a:t>
            </a:r>
            <a:r>
              <a:rPr lang="en-US" sz="2800" b="1">
                <a:solidFill>
                  <a:srgbClr val="FFFF99"/>
                </a:solidFill>
                <a:latin typeface="Arial" charset="0"/>
              </a:rPr>
              <a:t>vanishing point</a:t>
            </a:r>
            <a:r>
              <a:rPr lang="en-US" sz="2800" b="1">
                <a:solidFill>
                  <a:srgbClr val="CCFFCC"/>
                </a:solidFill>
                <a:latin typeface="Arial" charset="0"/>
              </a:rPr>
              <a:t> in this picture?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56063" y="1560513"/>
            <a:ext cx="5394325" cy="0"/>
            <a:chOff x="0" y="0"/>
            <a:chExt cx="3398" cy="0"/>
          </a:xfrm>
        </p:grpSpPr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39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39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22537" name="Picture 9" descr="marmercex-perspective-1-1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52625"/>
            <a:ext cx="8610600" cy="439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543800" cy="1066800"/>
          </a:xfrm>
        </p:spPr>
        <p:txBody>
          <a:bodyPr/>
          <a:lstStyle/>
          <a:p>
            <a:r>
              <a:rPr lang="en-US" b="1">
                <a:solidFill>
                  <a:srgbClr val="C0C0C0"/>
                </a:solidFill>
                <a:latin typeface="Arial" charset="0"/>
              </a:rPr>
              <a:t>Perspective</a:t>
            </a:r>
            <a:endParaRPr lang="en-US" sz="2000" b="1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91440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b="1">
                <a:solidFill>
                  <a:srgbClr val="CCFFCC"/>
                </a:solidFill>
                <a:latin typeface="Arial" charset="0"/>
              </a:rPr>
              <a:t>Can you find the </a:t>
            </a:r>
            <a:r>
              <a:rPr lang="en-US" sz="2800" b="1">
                <a:solidFill>
                  <a:srgbClr val="FFFF99"/>
                </a:solidFill>
                <a:latin typeface="Arial" charset="0"/>
              </a:rPr>
              <a:t>vanishing point</a:t>
            </a:r>
            <a:r>
              <a:rPr lang="en-US" sz="2800" b="1">
                <a:solidFill>
                  <a:srgbClr val="CCFFCC"/>
                </a:solidFill>
                <a:latin typeface="Arial" charset="0"/>
              </a:rPr>
              <a:t> in this picture?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56063" y="1560513"/>
            <a:ext cx="5394325" cy="0"/>
            <a:chOff x="0" y="0"/>
            <a:chExt cx="3398" cy="0"/>
          </a:xfrm>
        </p:grpSpPr>
        <p:sp>
          <p:nvSpPr>
            <p:cNvPr id="2355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39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558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39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23559" name="Picture 7" descr="marmercex-perspective-1-1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52625"/>
            <a:ext cx="8610600" cy="4391025"/>
          </a:xfrm>
          <a:prstGeom prst="rect">
            <a:avLst/>
          </a:prstGeom>
          <a:noFill/>
        </p:spPr>
      </p:pic>
      <p:sp>
        <p:nvSpPr>
          <p:cNvPr id="23560" name="Line 8"/>
          <p:cNvSpPr>
            <a:spLocks noChangeShapeType="1"/>
          </p:cNvSpPr>
          <p:nvPr/>
        </p:nvSpPr>
        <p:spPr bwMode="auto">
          <a:xfrm flipV="1">
            <a:off x="4038600" y="4419600"/>
            <a:ext cx="1371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H="1" flipV="1">
            <a:off x="5410200" y="4419600"/>
            <a:ext cx="1828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H="1">
            <a:off x="5410200" y="3429000"/>
            <a:ext cx="2209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H="1">
            <a:off x="5410200" y="3429000"/>
            <a:ext cx="1600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1752600" y="3505200"/>
            <a:ext cx="3657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V="1">
            <a:off x="1752600" y="4419600"/>
            <a:ext cx="3657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5410200" y="4419600"/>
            <a:ext cx="3810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 flipV="1">
            <a:off x="3429000" y="4419600"/>
            <a:ext cx="1981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8" name="Oval 16"/>
          <p:cNvSpPr>
            <a:spLocks noChangeArrowheads="1"/>
          </p:cNvSpPr>
          <p:nvPr/>
        </p:nvSpPr>
        <p:spPr bwMode="auto">
          <a:xfrm>
            <a:off x="5402263" y="436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In </a:t>
            </a:r>
            <a:r>
              <a:rPr lang="en-US" dirty="0" err="1" smtClean="0"/>
              <a:t>Da</a:t>
            </a:r>
            <a:r>
              <a:rPr lang="en-US" dirty="0" smtClean="0"/>
              <a:t> Vinci’s painting </a:t>
            </a:r>
            <a:r>
              <a:rPr lang="en-US" i="1" dirty="0" smtClean="0"/>
              <a:t>The Last Supper, </a:t>
            </a:r>
            <a:r>
              <a:rPr lang="en-US" dirty="0" smtClean="0"/>
              <a:t>he also used one point perspective as a way to show distance and dimension.  </a:t>
            </a:r>
            <a:endParaRPr lang="en-US" i="1" dirty="0"/>
          </a:p>
        </p:txBody>
      </p:sp>
      <p:pic>
        <p:nvPicPr>
          <p:cNvPr id="4" name="Picture 3" descr="6ca6ed971b4b779f9636d214d62dfb0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905000"/>
            <a:ext cx="8778136" cy="451838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848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Let’s create our own drawing using one-point perspective.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1828800" cy="50292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Using a ruler and a pencil, mark lines every inch along the edges of your paper.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4" name="Picture 3" descr="Da Vinci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1371600"/>
            <a:ext cx="7162800" cy="531908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2.  Draw a horizon line in the top third of your paper.  Use your ruler to mark your vanishing point 6 inches along the line.</a:t>
            </a:r>
            <a:endParaRPr lang="en-US" sz="3200" dirty="0"/>
          </a:p>
        </p:txBody>
      </p:sp>
      <p:pic>
        <p:nvPicPr>
          <p:cNvPr id="4" name="Content Placeholder 3" descr="Da Vinci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722437"/>
            <a:ext cx="6822515" cy="51355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3.  Draw 3-6 lines from the vanishing point to the marks on the edges of your paper.</a:t>
            </a:r>
            <a:endParaRPr lang="en-US" sz="3600" dirty="0"/>
          </a:p>
        </p:txBody>
      </p:sp>
      <p:pic>
        <p:nvPicPr>
          <p:cNvPr id="4" name="Content Placeholder 3" descr="Da Vinci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447800"/>
            <a:ext cx="6975872" cy="523856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4.  Add a few trees and buildings in the distance (along your horizon line).</a:t>
            </a:r>
            <a:endParaRPr lang="en-US" sz="3600" dirty="0"/>
          </a:p>
        </p:txBody>
      </p:sp>
      <p:pic>
        <p:nvPicPr>
          <p:cNvPr id="4" name="Content Placeholder 3" descr="Da Vinci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408498"/>
            <a:ext cx="7239000" cy="544950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 Color them in with black sharpie.</a:t>
            </a:r>
            <a:endParaRPr lang="en-US" dirty="0"/>
          </a:p>
        </p:txBody>
      </p:sp>
      <p:pic>
        <p:nvPicPr>
          <p:cNvPr id="4" name="Content Placeholder 3" descr="Da Vinci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371600"/>
            <a:ext cx="7348325" cy="54864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6. Using watercolor pencils, draw “tulips” and shade each section lightly.</a:t>
            </a:r>
            <a:endParaRPr lang="en-US" dirty="0"/>
          </a:p>
        </p:txBody>
      </p:sp>
      <p:pic>
        <p:nvPicPr>
          <p:cNvPr id="6" name="Content Placeholder 5" descr="Da Vinci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600200"/>
            <a:ext cx="6791585" cy="50292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8.  Color in the sky and add water to blend the shaded sections.</a:t>
            </a:r>
            <a:endParaRPr lang="en-US" dirty="0"/>
          </a:p>
        </p:txBody>
      </p:sp>
      <p:pic>
        <p:nvPicPr>
          <p:cNvPr id="4" name="Content Placeholder 3" descr="Da Vinci 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600200"/>
            <a:ext cx="7010400" cy="52578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543800" cy="1066800"/>
          </a:xfrm>
        </p:spPr>
        <p:txBody>
          <a:bodyPr/>
          <a:lstStyle/>
          <a:p>
            <a:r>
              <a:rPr lang="en-US" b="1">
                <a:solidFill>
                  <a:srgbClr val="C0C0C0"/>
                </a:solidFill>
                <a:latin typeface="Arial" charset="0"/>
              </a:rPr>
              <a:t>Perspective</a:t>
            </a:r>
            <a:endParaRPr lang="en-US" sz="2000" b="1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219200"/>
            <a:ext cx="7467600" cy="1143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b="1">
                <a:solidFill>
                  <a:srgbClr val="FFFF99"/>
                </a:solidFill>
                <a:latin typeface="Arial" charset="0"/>
              </a:rPr>
              <a:t>Perspective</a:t>
            </a:r>
            <a:r>
              <a:rPr lang="en-US" sz="2400" b="1">
                <a:solidFill>
                  <a:srgbClr val="CCFFCC"/>
                </a:solidFill>
                <a:latin typeface="Arial" charset="0"/>
              </a:rPr>
              <a:t> is an Art word for making something look 3-dimensional… also called 3-D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056063" y="1560513"/>
            <a:ext cx="5394325" cy="0"/>
            <a:chOff x="0" y="0"/>
            <a:chExt cx="3398" cy="0"/>
          </a:xfrm>
        </p:grpSpPr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339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339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2066" name="Picture 18" descr="perpsective8exampl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1336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543800" cy="1066800"/>
          </a:xfrm>
        </p:spPr>
        <p:txBody>
          <a:bodyPr/>
          <a:lstStyle/>
          <a:p>
            <a:r>
              <a:rPr lang="en-US" b="1">
                <a:solidFill>
                  <a:srgbClr val="C0C0C0"/>
                </a:solidFill>
                <a:latin typeface="Arial" charset="0"/>
              </a:rPr>
              <a:t>Perspective</a:t>
            </a:r>
            <a:endParaRPr lang="en-US" sz="2000" b="1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219200"/>
            <a:ext cx="7467600" cy="1143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b="1">
                <a:solidFill>
                  <a:srgbClr val="CCFFCC"/>
                </a:solidFill>
                <a:latin typeface="Arial" charset="0"/>
              </a:rPr>
              <a:t>The spot where the objects disappear to</a:t>
            </a:r>
            <a:br>
              <a:rPr lang="en-US" sz="2400" b="1">
                <a:solidFill>
                  <a:srgbClr val="CCFFCC"/>
                </a:solidFill>
                <a:latin typeface="Arial" charset="0"/>
              </a:rPr>
            </a:br>
            <a:r>
              <a:rPr lang="en-US" sz="2400" b="1">
                <a:solidFill>
                  <a:srgbClr val="CCFFCC"/>
                </a:solidFill>
                <a:latin typeface="Arial" charset="0"/>
              </a:rPr>
              <a:t>is called the “</a:t>
            </a:r>
            <a:r>
              <a:rPr lang="en-US" sz="2400" b="1">
                <a:solidFill>
                  <a:srgbClr val="FFFF99"/>
                </a:solidFill>
                <a:latin typeface="Arial" charset="0"/>
              </a:rPr>
              <a:t>Vanishing Point</a:t>
            </a:r>
            <a:r>
              <a:rPr lang="en-US" sz="2400" b="1">
                <a:solidFill>
                  <a:srgbClr val="CCFFCC"/>
                </a:solidFill>
                <a:latin typeface="Arial" charset="0"/>
              </a:rPr>
              <a:t>”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56063" y="1560513"/>
            <a:ext cx="5394325" cy="0"/>
            <a:chOff x="0" y="0"/>
            <a:chExt cx="3398" cy="0"/>
          </a:xfrm>
        </p:grpSpPr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39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39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7176" name="Picture 8" descr="perpsective8exampl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1336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543800" cy="1066800"/>
          </a:xfrm>
        </p:spPr>
        <p:txBody>
          <a:bodyPr/>
          <a:lstStyle/>
          <a:p>
            <a:r>
              <a:rPr lang="en-US" b="1">
                <a:solidFill>
                  <a:srgbClr val="C0C0C0"/>
                </a:solidFill>
                <a:latin typeface="Arial" charset="0"/>
              </a:rPr>
              <a:t>Perspective</a:t>
            </a:r>
            <a:endParaRPr lang="en-US" sz="2000" b="1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219200"/>
            <a:ext cx="7467600" cy="1143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b="1">
                <a:solidFill>
                  <a:srgbClr val="CCFFCC"/>
                </a:solidFill>
                <a:latin typeface="Arial" charset="0"/>
              </a:rPr>
              <a:t>The spot where the objects disappear to</a:t>
            </a:r>
            <a:br>
              <a:rPr lang="en-US" sz="2400" b="1">
                <a:solidFill>
                  <a:srgbClr val="CCFFCC"/>
                </a:solidFill>
                <a:latin typeface="Arial" charset="0"/>
              </a:rPr>
            </a:br>
            <a:r>
              <a:rPr lang="en-US" sz="2400" b="1">
                <a:solidFill>
                  <a:srgbClr val="CCFFCC"/>
                </a:solidFill>
                <a:latin typeface="Arial" charset="0"/>
              </a:rPr>
              <a:t>is called the “</a:t>
            </a:r>
            <a:r>
              <a:rPr lang="en-US" sz="2400" b="1">
                <a:solidFill>
                  <a:srgbClr val="FFFF99"/>
                </a:solidFill>
                <a:latin typeface="Arial" charset="0"/>
              </a:rPr>
              <a:t>Vanishing Point</a:t>
            </a:r>
            <a:r>
              <a:rPr lang="en-US" sz="2400" b="1">
                <a:solidFill>
                  <a:srgbClr val="CCFFCC"/>
                </a:solidFill>
                <a:latin typeface="Arial" charset="0"/>
              </a:rPr>
              <a:t>”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56063" y="1560513"/>
            <a:ext cx="5394325" cy="0"/>
            <a:chOff x="0" y="0"/>
            <a:chExt cx="3398" cy="0"/>
          </a:xfrm>
        </p:grpSpPr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39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198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39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8201" name="Picture 9" descr="perpsective8exampl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133600"/>
            <a:ext cx="4267200" cy="4267200"/>
          </a:xfrm>
          <a:prstGeom prst="rect">
            <a:avLst/>
          </a:prstGeom>
          <a:noFill/>
        </p:spPr>
      </p:pic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4495800" y="3657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543800" cy="1066800"/>
          </a:xfrm>
        </p:spPr>
        <p:txBody>
          <a:bodyPr/>
          <a:lstStyle/>
          <a:p>
            <a:r>
              <a:rPr lang="en-US" b="1">
                <a:solidFill>
                  <a:srgbClr val="C0C0C0"/>
                </a:solidFill>
                <a:latin typeface="Arial" charset="0"/>
              </a:rPr>
              <a:t>Perspective</a:t>
            </a:r>
            <a:endParaRPr lang="en-US" sz="2000" b="1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4582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b="1">
                <a:solidFill>
                  <a:srgbClr val="CCFFCC"/>
                </a:solidFill>
                <a:latin typeface="Arial" charset="0"/>
              </a:rPr>
              <a:t>To make objects show</a:t>
            </a:r>
            <a:r>
              <a:rPr lang="en-US" sz="2400" b="1">
                <a:solidFill>
                  <a:srgbClr val="FFFF99"/>
                </a:solidFill>
                <a:latin typeface="Arial" charset="0"/>
              </a:rPr>
              <a:t> perspective</a:t>
            </a:r>
            <a:r>
              <a:rPr lang="en-US" sz="2400" b="1">
                <a:solidFill>
                  <a:srgbClr val="CCFFCC"/>
                </a:solidFill>
                <a:latin typeface="Arial" charset="0"/>
              </a:rPr>
              <a:t>, you first draw the objects normal… then you add lines from each corner that disappear when they hit the </a:t>
            </a:r>
            <a:r>
              <a:rPr lang="en-US" sz="2400" b="1">
                <a:solidFill>
                  <a:srgbClr val="FFFF99"/>
                </a:solidFill>
                <a:latin typeface="Arial" charset="0"/>
              </a:rPr>
              <a:t>vanishing point</a:t>
            </a:r>
            <a:r>
              <a:rPr lang="en-US" sz="2400" b="1">
                <a:solidFill>
                  <a:srgbClr val="CCFFCC"/>
                </a:solidFill>
                <a:latin typeface="Arial" charset="0"/>
              </a:rPr>
              <a:t>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56063" y="1560513"/>
            <a:ext cx="5394325" cy="0"/>
            <a:chOff x="0" y="0"/>
            <a:chExt cx="3398" cy="0"/>
          </a:xfrm>
        </p:grpSpPr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39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39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9224" name="Picture 8" descr="perpsective8exampl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3622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543800" cy="1066800"/>
          </a:xfrm>
        </p:spPr>
        <p:txBody>
          <a:bodyPr/>
          <a:lstStyle/>
          <a:p>
            <a:r>
              <a:rPr lang="en-US" b="1">
                <a:solidFill>
                  <a:srgbClr val="C0C0C0"/>
                </a:solidFill>
                <a:latin typeface="Arial" charset="0"/>
              </a:rPr>
              <a:t>Perspective</a:t>
            </a:r>
            <a:endParaRPr lang="en-US" sz="2000" b="1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91440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b="1">
                <a:solidFill>
                  <a:srgbClr val="CCFFCC"/>
                </a:solidFill>
                <a:latin typeface="Arial" charset="0"/>
              </a:rPr>
              <a:t>Can you find the </a:t>
            </a:r>
            <a:r>
              <a:rPr lang="en-US" sz="2800" b="1">
                <a:solidFill>
                  <a:srgbClr val="FFFF99"/>
                </a:solidFill>
                <a:latin typeface="Arial" charset="0"/>
              </a:rPr>
              <a:t>vanishing point</a:t>
            </a:r>
            <a:r>
              <a:rPr lang="en-US" sz="2800" b="1">
                <a:solidFill>
                  <a:srgbClr val="CCFFCC"/>
                </a:solidFill>
                <a:latin typeface="Arial" charset="0"/>
              </a:rPr>
              <a:t> in this drawing?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56063" y="1560513"/>
            <a:ext cx="5394325" cy="0"/>
            <a:chOff x="0" y="0"/>
            <a:chExt cx="3398" cy="0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39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39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18441" name="Picture 9" descr="perspectiv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5897563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543800" cy="1066800"/>
          </a:xfrm>
        </p:spPr>
        <p:txBody>
          <a:bodyPr/>
          <a:lstStyle/>
          <a:p>
            <a:r>
              <a:rPr lang="en-US" b="1">
                <a:solidFill>
                  <a:srgbClr val="C0C0C0"/>
                </a:solidFill>
                <a:latin typeface="Arial" charset="0"/>
              </a:rPr>
              <a:t>Perspective</a:t>
            </a:r>
            <a:endParaRPr lang="en-US" sz="2000" b="1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91440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b="1">
                <a:solidFill>
                  <a:srgbClr val="CCFFCC"/>
                </a:solidFill>
                <a:latin typeface="Arial" charset="0"/>
              </a:rPr>
              <a:t>Can you find the </a:t>
            </a:r>
            <a:r>
              <a:rPr lang="en-US" sz="2800" b="1">
                <a:solidFill>
                  <a:srgbClr val="FFFF99"/>
                </a:solidFill>
                <a:latin typeface="Arial" charset="0"/>
              </a:rPr>
              <a:t>vanishing point</a:t>
            </a:r>
            <a:r>
              <a:rPr lang="en-US" sz="2800" b="1">
                <a:solidFill>
                  <a:srgbClr val="CCFFCC"/>
                </a:solidFill>
                <a:latin typeface="Arial" charset="0"/>
              </a:rPr>
              <a:t> in this drawing?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56063" y="1560513"/>
            <a:ext cx="5394325" cy="0"/>
            <a:chOff x="0" y="0"/>
            <a:chExt cx="3398" cy="0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39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39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20487" name="Picture 7" descr="perspectiv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5897563" cy="4572000"/>
          </a:xfrm>
          <a:prstGeom prst="rect">
            <a:avLst/>
          </a:prstGeom>
          <a:noFill/>
        </p:spPr>
      </p:pic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4267200" y="3429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543800" cy="1066800"/>
          </a:xfrm>
        </p:spPr>
        <p:txBody>
          <a:bodyPr/>
          <a:lstStyle/>
          <a:p>
            <a:r>
              <a:rPr lang="en-US" b="1">
                <a:solidFill>
                  <a:srgbClr val="C0C0C0"/>
                </a:solidFill>
                <a:latin typeface="Arial" charset="0"/>
              </a:rPr>
              <a:t>Perspective</a:t>
            </a:r>
            <a:endParaRPr lang="en-US" sz="2000" b="1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91440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b="1">
                <a:solidFill>
                  <a:srgbClr val="CCFFCC"/>
                </a:solidFill>
                <a:latin typeface="Arial" charset="0"/>
              </a:rPr>
              <a:t>Can you find the </a:t>
            </a:r>
            <a:r>
              <a:rPr lang="en-US" sz="2800" b="1">
                <a:solidFill>
                  <a:srgbClr val="FFFF99"/>
                </a:solidFill>
                <a:latin typeface="Arial" charset="0"/>
              </a:rPr>
              <a:t>vanishing point</a:t>
            </a:r>
            <a:r>
              <a:rPr lang="en-US" sz="2800" b="1">
                <a:solidFill>
                  <a:srgbClr val="CCFFCC"/>
                </a:solidFill>
                <a:latin typeface="Arial" charset="0"/>
              </a:rPr>
              <a:t> in this drawing?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56063" y="1560513"/>
            <a:ext cx="5394325" cy="0"/>
            <a:chOff x="0" y="0"/>
            <a:chExt cx="3398" cy="0"/>
          </a:xfrm>
        </p:grpSpPr>
        <p:sp>
          <p:nvSpPr>
            <p:cNvPr id="1946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39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39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19464" name="Picture 8" descr="fort_per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52600"/>
            <a:ext cx="5715000" cy="4519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543800" cy="1066800"/>
          </a:xfrm>
        </p:spPr>
        <p:txBody>
          <a:bodyPr/>
          <a:lstStyle/>
          <a:p>
            <a:r>
              <a:rPr lang="en-US" b="1">
                <a:solidFill>
                  <a:srgbClr val="C0C0C0"/>
                </a:solidFill>
                <a:latin typeface="Arial" charset="0"/>
              </a:rPr>
              <a:t>Perspective</a:t>
            </a:r>
            <a:endParaRPr lang="en-US" sz="2000" b="1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91440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b="1">
                <a:solidFill>
                  <a:srgbClr val="CCFFCC"/>
                </a:solidFill>
                <a:latin typeface="Arial" charset="0"/>
              </a:rPr>
              <a:t>Can you find the </a:t>
            </a:r>
            <a:r>
              <a:rPr lang="en-US" sz="2800" b="1">
                <a:solidFill>
                  <a:srgbClr val="FFFF99"/>
                </a:solidFill>
                <a:latin typeface="Arial" charset="0"/>
              </a:rPr>
              <a:t>vanishing point</a:t>
            </a:r>
            <a:r>
              <a:rPr lang="en-US" sz="2800" b="1">
                <a:solidFill>
                  <a:srgbClr val="CCFFCC"/>
                </a:solidFill>
                <a:latin typeface="Arial" charset="0"/>
              </a:rPr>
              <a:t> in this drawing?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56063" y="1560513"/>
            <a:ext cx="5394325" cy="0"/>
            <a:chOff x="0" y="0"/>
            <a:chExt cx="3398" cy="0"/>
          </a:xfrm>
        </p:grpSpPr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39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510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39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21511" name="Picture 7" descr="fort_per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52600"/>
            <a:ext cx="5715000" cy="4519613"/>
          </a:xfrm>
          <a:prstGeom prst="rect">
            <a:avLst/>
          </a:prstGeom>
          <a:noFill/>
        </p:spPr>
      </p:pic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6019800" y="4953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288</Words>
  <Application>Microsoft Office PowerPoint</Application>
  <PresentationFormat>On-screen Show (4:3)</PresentationFormat>
  <Paragraphs>32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Leonardo Da Vinci</vt:lpstr>
      <vt:lpstr>Perspective</vt:lpstr>
      <vt:lpstr>Perspective</vt:lpstr>
      <vt:lpstr>Perspective</vt:lpstr>
      <vt:lpstr>Perspective</vt:lpstr>
      <vt:lpstr>Perspective</vt:lpstr>
      <vt:lpstr>Perspective</vt:lpstr>
      <vt:lpstr>Perspective</vt:lpstr>
      <vt:lpstr>Perspective</vt:lpstr>
      <vt:lpstr>Perspective</vt:lpstr>
      <vt:lpstr>Perspective</vt:lpstr>
      <vt:lpstr>Slide 12</vt:lpstr>
      <vt:lpstr>Let’s create our own drawing using one-point perspective.  </vt:lpstr>
      <vt:lpstr>2.  Draw a horizon line in the top third of your paper.  Use your ruler to mark your vanishing point 6 inches along the line.</vt:lpstr>
      <vt:lpstr>3.  Draw 3-6 lines from the vanishing point to the marks on the edges of your paper.</vt:lpstr>
      <vt:lpstr>4.  Add a few trees and buildings in the distance (along your horizon line).</vt:lpstr>
      <vt:lpstr>5.  Color them in with black sharpie.</vt:lpstr>
      <vt:lpstr>6. Using watercolor pencils, draw “tulips” and shade each section lightly.</vt:lpstr>
      <vt:lpstr>8.  Color in the sky and add water to blend the shaded sections.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Leonardo Da Vinci</dc:title>
  <dc:creator>Susie Egbert</dc:creator>
  <cp:lastModifiedBy>Susie Egbert</cp:lastModifiedBy>
  <cp:revision>2</cp:revision>
  <dcterms:created xsi:type="dcterms:W3CDTF">2019-03-14T04:53:10Z</dcterms:created>
  <dcterms:modified xsi:type="dcterms:W3CDTF">2019-03-19T03:14:49Z</dcterms:modified>
</cp:coreProperties>
</file>