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B463B7-8DFB-4A21-A6EA-C6E6CC6A3DEB}"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463B7-8DFB-4A21-A6EA-C6E6CC6A3DE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463B7-8DFB-4A21-A6EA-C6E6CC6A3DE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463B7-8DFB-4A21-A6EA-C6E6CC6A3DEB}"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B463B7-8DFB-4A21-A6EA-C6E6CC6A3DEB}"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B463B7-8DFB-4A21-A6EA-C6E6CC6A3DEB}"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B463B7-8DFB-4A21-A6EA-C6E6CC6A3DEB}"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B463B7-8DFB-4A21-A6EA-C6E6CC6A3DEB}"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463B7-8DFB-4A21-A6EA-C6E6CC6A3DEB}"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63B7-8DFB-4A21-A6EA-C6E6CC6A3DEB}"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63B7-8DFB-4A21-A6EA-C6E6CC6A3DEB}"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06DFF-8E9A-4C0C-BDA9-1B4F7E79B0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463B7-8DFB-4A21-A6EA-C6E6CC6A3DEB}" type="datetimeFigureOut">
              <a:rPr lang="en-US" smtClean="0"/>
              <a:t>10/14/2019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06DFF-8E9A-4C0C-BDA9-1B4F7E79B0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10_O425DQAhVE1GMKHZyXAZEQjRwIBw&amp;url=http://ohsobeautifulpaper.com/2012/01/the-printing-process-block-printing/&amp;psig=AFQjCNE5JatUgxVIZjrzbN78X5CxJdJp3A&amp;ust=1478404181213436" TargetMode="External"/><Relationship Id="rId2" Type="http://schemas.openxmlformats.org/officeDocument/2006/relationships/hyperlink" Target="https://www.google.com/url?sa=i&amp;rct=j&amp;q=&amp;esrc=s&amp;source=images&amp;cd=&amp;cad=rja&amp;uact=8&amp;ved=0ahUKEwixxv-U25DQAhVB7mMKHeBjAOUQjRwIBw&amp;url=http://wildrumpus.com.au/class/diy-block-printing-by-hand/&amp;psig=AFQjCNE5JatUgxVIZjrzbN78X5CxJdJp3A&amp;ust=1478404181213436"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sino-us.com/23/China-Engraved-Block-Printing.html"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266.JPG"/>
          <p:cNvPicPr>
            <a:picLocks noChangeAspect="1"/>
          </p:cNvPicPr>
          <p:nvPr/>
        </p:nvPicPr>
        <p:blipFill>
          <a:blip r:embed="rId2" cstate="print">
            <a:lum bright="30000"/>
          </a:blip>
          <a:stretch>
            <a:fillRect/>
          </a:stretch>
        </p:blipFill>
        <p:spPr>
          <a:xfrm>
            <a:off x="685800" y="457200"/>
            <a:ext cx="7620000" cy="5715000"/>
          </a:xfrm>
          <a:prstGeom prst="rect">
            <a:avLst/>
          </a:prstGeom>
        </p:spPr>
      </p:pic>
      <p:sp>
        <p:nvSpPr>
          <p:cNvPr id="2" name="Title 1"/>
          <p:cNvSpPr>
            <a:spLocks noGrp="1"/>
          </p:cNvSpPr>
          <p:nvPr>
            <p:ph type="ctrTitle"/>
          </p:nvPr>
        </p:nvSpPr>
        <p:spPr/>
        <p:txBody>
          <a:bodyPr>
            <a:normAutofit/>
          </a:bodyPr>
          <a:lstStyle/>
          <a:p>
            <a:r>
              <a:rPr lang="en-US" sz="6000" b="1" dirty="0" smtClean="0"/>
              <a:t>M.C. Escher</a:t>
            </a:r>
            <a:endParaRPr lang="en-US" sz="6000" b="1" dirty="0"/>
          </a:p>
        </p:txBody>
      </p:sp>
      <p:sp>
        <p:nvSpPr>
          <p:cNvPr id="3" name="Subtitle 2"/>
          <p:cNvSpPr>
            <a:spLocks noGrp="1"/>
          </p:cNvSpPr>
          <p:nvPr>
            <p:ph type="subTitle" idx="1"/>
          </p:nvPr>
        </p:nvSpPr>
        <p:spPr>
          <a:effectLst>
            <a:outerShdw blurRad="50800" dist="38100" dir="2700000" algn="tl" rotWithShape="0">
              <a:prstClr val="black">
                <a:alpha val="40000"/>
              </a:prstClr>
            </a:outerShdw>
          </a:effectLst>
        </p:spPr>
        <p:txBody>
          <a:bodyPr>
            <a:normAutofit/>
          </a:bodyPr>
          <a:lstStyle/>
          <a:p>
            <a:r>
              <a:rPr lang="en-US" sz="4800" b="1" dirty="0" smtClean="0">
                <a:solidFill>
                  <a:schemeClr val="bg2">
                    <a:lumMod val="10000"/>
                  </a:schemeClr>
                </a:solidFill>
              </a:rPr>
              <a:t>Block Print </a:t>
            </a:r>
            <a:r>
              <a:rPr lang="en-US" sz="4800" b="1" dirty="0" err="1" smtClean="0">
                <a:solidFill>
                  <a:schemeClr val="bg2">
                    <a:lumMod val="10000"/>
                  </a:schemeClr>
                </a:solidFill>
              </a:rPr>
              <a:t>Tesselation</a:t>
            </a:r>
            <a:endParaRPr lang="en-US" sz="4800" b="1" dirty="0">
              <a:solidFill>
                <a:schemeClr val="bg2">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1143000"/>
          </a:xfrm>
        </p:spPr>
        <p:txBody>
          <a:bodyPr>
            <a:noAutofit/>
          </a:bodyPr>
          <a:lstStyle/>
          <a:p>
            <a:r>
              <a:rPr lang="en-US" sz="3200" dirty="0" smtClean="0"/>
              <a:t>6.  Use a wooden stylus to scratch a design into one side of your foam pattern.  Important: The side you use must line up on your tessellation face down.</a:t>
            </a:r>
            <a:br>
              <a:rPr lang="en-US" sz="3200" dirty="0" smtClean="0"/>
            </a:br>
            <a:endParaRPr lang="en-US" sz="3200" dirty="0"/>
          </a:p>
        </p:txBody>
      </p:sp>
      <p:pic>
        <p:nvPicPr>
          <p:cNvPr id="4" name="Content Placeholder 3" descr="IMG_7259.JPG"/>
          <p:cNvPicPr>
            <a:picLocks noGrp="1" noChangeAspect="1"/>
          </p:cNvPicPr>
          <p:nvPr>
            <p:ph idx="1"/>
          </p:nvPr>
        </p:nvPicPr>
        <p:blipFill>
          <a:blip r:embed="rId2" cstate="print"/>
          <a:stretch>
            <a:fillRect/>
          </a:stretch>
        </p:blipFill>
        <p:spPr>
          <a:xfrm>
            <a:off x="1143000" y="1615282"/>
            <a:ext cx="6990291" cy="524271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7.Color in the entire sheet of paper with a single color.  Make sure your tessellation lines are still visible.</a:t>
            </a:r>
            <a:endParaRPr lang="en-US" sz="3200" dirty="0"/>
          </a:p>
        </p:txBody>
      </p:sp>
      <p:pic>
        <p:nvPicPr>
          <p:cNvPr id="4" name="Content Placeholder 3" descr="IMG_7265.JPG"/>
          <p:cNvPicPr>
            <a:picLocks noGrp="1" noChangeAspect="1"/>
          </p:cNvPicPr>
          <p:nvPr>
            <p:ph idx="1"/>
          </p:nvPr>
        </p:nvPicPr>
        <p:blipFill>
          <a:blip r:embed="rId2" cstate="print"/>
          <a:stretch>
            <a:fillRect/>
          </a:stretch>
        </p:blipFill>
        <p:spPr>
          <a:xfrm>
            <a:off x="1371600" y="1524000"/>
            <a:ext cx="6705600" cy="50292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Autofit/>
          </a:bodyPr>
          <a:lstStyle/>
          <a:p>
            <a:r>
              <a:rPr lang="en-US" sz="3200" dirty="0" smtClean="0"/>
              <a:t>8.  Apply dark-colored ink (with a brayer) to the foam and fill in every other section of the tessellation.</a:t>
            </a:r>
            <a:endParaRPr lang="en-US" sz="3200" dirty="0"/>
          </a:p>
        </p:txBody>
      </p:sp>
      <p:pic>
        <p:nvPicPr>
          <p:cNvPr id="4" name="Content Placeholder 3" descr="IMG_7260.JPG"/>
          <p:cNvPicPr>
            <a:picLocks noGrp="1" noChangeAspect="1"/>
          </p:cNvPicPr>
          <p:nvPr>
            <p:ph idx="1"/>
          </p:nvPr>
        </p:nvPicPr>
        <p:blipFill>
          <a:blip r:embed="rId2" cstate="print"/>
          <a:stretch>
            <a:fillRect/>
          </a:stretch>
        </p:blipFill>
        <p:spPr>
          <a:xfrm>
            <a:off x="685800" y="1371600"/>
            <a:ext cx="3017308" cy="2262981"/>
          </a:xfrm>
        </p:spPr>
      </p:pic>
      <p:pic>
        <p:nvPicPr>
          <p:cNvPr id="5" name="Picture 4" descr="IMG_7261.JPG"/>
          <p:cNvPicPr>
            <a:picLocks noChangeAspect="1"/>
          </p:cNvPicPr>
          <p:nvPr/>
        </p:nvPicPr>
        <p:blipFill>
          <a:blip r:embed="rId3" cstate="print"/>
          <a:stretch>
            <a:fillRect/>
          </a:stretch>
        </p:blipFill>
        <p:spPr>
          <a:xfrm>
            <a:off x="5257800" y="1371600"/>
            <a:ext cx="3048000" cy="2286000"/>
          </a:xfrm>
          <a:prstGeom prst="rect">
            <a:avLst/>
          </a:prstGeom>
        </p:spPr>
      </p:pic>
      <p:pic>
        <p:nvPicPr>
          <p:cNvPr id="6" name="Picture 5" descr="IMG_7266.JPG"/>
          <p:cNvPicPr>
            <a:picLocks noChangeAspect="1"/>
          </p:cNvPicPr>
          <p:nvPr/>
        </p:nvPicPr>
        <p:blipFill>
          <a:blip r:embed="rId4" cstate="print"/>
          <a:stretch>
            <a:fillRect/>
          </a:stretch>
        </p:blipFill>
        <p:spPr>
          <a:xfrm>
            <a:off x="2438400" y="3657600"/>
            <a:ext cx="4267200"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M.C. Escher</a:t>
            </a:r>
            <a:endParaRPr lang="en-US" dirty="0"/>
          </a:p>
        </p:txBody>
      </p:sp>
      <p:sp>
        <p:nvSpPr>
          <p:cNvPr id="3" name="Content Placeholder 2"/>
          <p:cNvSpPr>
            <a:spLocks noGrp="1"/>
          </p:cNvSpPr>
          <p:nvPr>
            <p:ph idx="1"/>
          </p:nvPr>
        </p:nvSpPr>
        <p:spPr>
          <a:xfrm>
            <a:off x="457200" y="1066800"/>
            <a:ext cx="8229600" cy="5410200"/>
          </a:xfrm>
        </p:spPr>
        <p:txBody>
          <a:bodyPr>
            <a:normAutofit lnSpcReduction="10000"/>
          </a:bodyPr>
          <a:lstStyle/>
          <a:p>
            <a:r>
              <a:rPr lang="en-US" dirty="0" smtClean="0"/>
              <a:t>Born in Holland in 1898.</a:t>
            </a:r>
          </a:p>
          <a:p>
            <a:r>
              <a:rPr lang="en-US" dirty="0" smtClean="0"/>
              <a:t>Attended a technical college to study architecture but soon discovered his love for drawing and printmaking</a:t>
            </a:r>
          </a:p>
          <a:p>
            <a:r>
              <a:rPr lang="en-US" dirty="0" smtClean="0"/>
              <a:t>Traveled to Italy in 1922, where he met his wife.</a:t>
            </a:r>
          </a:p>
          <a:p>
            <a:r>
              <a:rPr lang="en-US" dirty="0" smtClean="0"/>
              <a:t>Moved back to the Netherlands when Europe was gearing up for World War II.</a:t>
            </a:r>
          </a:p>
          <a:p>
            <a:r>
              <a:rPr lang="en-US" dirty="0" smtClean="0"/>
              <a:t>His works were highly mathematical.</a:t>
            </a:r>
          </a:p>
          <a:p>
            <a:r>
              <a:rPr lang="en-US" dirty="0" smtClean="0"/>
              <a:t>Favorite medium is printmaking.</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Tessellation: an arrangement of closely-fitted shapes in a repeated pattern without gaps or overlapping. </a:t>
            </a:r>
            <a:endParaRPr lang="en-US" dirty="0"/>
          </a:p>
        </p:txBody>
      </p:sp>
      <p:pic>
        <p:nvPicPr>
          <p:cNvPr id="4" name="Content Placeholder 3" descr="300px-Study_of_Regular_Division_of_the_Plane_with_Reptiles.jpg"/>
          <p:cNvPicPr>
            <a:picLocks noGrp="1" noChangeAspect="1"/>
          </p:cNvPicPr>
          <p:nvPr>
            <p:ph idx="1"/>
          </p:nvPr>
        </p:nvPicPr>
        <p:blipFill>
          <a:blip r:embed="rId2" cstate="print"/>
          <a:stretch>
            <a:fillRect/>
          </a:stretch>
        </p:blipFill>
        <p:spPr>
          <a:xfrm>
            <a:off x="2438400" y="1905000"/>
            <a:ext cx="4410820" cy="451373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Printing </a:t>
            </a:r>
            <a:endParaRPr lang="en-US" dirty="0"/>
          </a:p>
        </p:txBody>
      </p:sp>
      <p:sp>
        <p:nvSpPr>
          <p:cNvPr id="3" name="Content Placeholder 2"/>
          <p:cNvSpPr>
            <a:spLocks noGrp="1"/>
          </p:cNvSpPr>
          <p:nvPr>
            <p:ph idx="1"/>
          </p:nvPr>
        </p:nvSpPr>
        <p:spPr>
          <a:xfrm>
            <a:off x="152400" y="1371600"/>
            <a:ext cx="5257800" cy="5334000"/>
          </a:xfrm>
        </p:spPr>
        <p:txBody>
          <a:bodyPr>
            <a:normAutofit fontScale="85000" lnSpcReduction="10000"/>
          </a:bodyPr>
          <a:lstStyle/>
          <a:p>
            <a:r>
              <a:rPr lang="en-US" dirty="0" smtClean="0"/>
              <a:t>The Chinese used block printing to make books as early as the 9th century. They would carve a page of words into a block and use ink to reproduce it on a page.</a:t>
            </a:r>
          </a:p>
          <a:p>
            <a:r>
              <a:rPr lang="en-US" dirty="0" smtClean="0"/>
              <a:t>Nowadays, block printing is considered an art form. Essentially, it is a stamping technique, where ink is rolled onto a custom-carved block.</a:t>
            </a:r>
          </a:p>
          <a:p>
            <a:r>
              <a:rPr lang="en-US" dirty="0" smtClean="0"/>
              <a:t>Today you will carve into a soft linoleum block to create your own print.</a:t>
            </a:r>
          </a:p>
          <a:p>
            <a:endParaRPr lang="en-US" dirty="0"/>
          </a:p>
        </p:txBody>
      </p:sp>
      <p:sp>
        <p:nvSpPr>
          <p:cNvPr id="16386" name="AutoShape 2" descr="Image result for block printing definiti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block printing definiti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Image result for block printing definition">
            <a:hlinkClick r:id="rId2"/>
          </p:cNvPr>
          <p:cNvSpPr>
            <a:spLocks noChangeAspect="1" noChangeArrowheads="1"/>
          </p:cNvSpPr>
          <p:nvPr/>
        </p:nvSpPr>
        <p:spPr bwMode="auto">
          <a:xfrm>
            <a:off x="53975" y="-1851025"/>
            <a:ext cx="5810250" cy="3867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4" name="Picture 10" descr="Image result for block printing definition">
            <a:hlinkClick r:id="rId3"/>
          </p:cNvPr>
          <p:cNvPicPr>
            <a:picLocks noChangeAspect="1" noChangeArrowheads="1"/>
          </p:cNvPicPr>
          <p:nvPr/>
        </p:nvPicPr>
        <p:blipFill>
          <a:blip r:embed="rId4" cstate="print"/>
          <a:srcRect/>
          <a:stretch>
            <a:fillRect/>
          </a:stretch>
        </p:blipFill>
        <p:spPr bwMode="auto">
          <a:xfrm>
            <a:off x="4978336" y="3810000"/>
            <a:ext cx="3858423" cy="2895600"/>
          </a:xfrm>
          <a:prstGeom prst="rect">
            <a:avLst/>
          </a:prstGeom>
          <a:noFill/>
        </p:spPr>
      </p:pic>
      <p:pic>
        <p:nvPicPr>
          <p:cNvPr id="16396" name="Picture 12" descr="Image result for chinese block printing">
            <a:hlinkClick r:id="rId5"/>
          </p:cNvPr>
          <p:cNvPicPr>
            <a:picLocks noChangeAspect="1" noChangeArrowheads="1"/>
          </p:cNvPicPr>
          <p:nvPr/>
        </p:nvPicPr>
        <p:blipFill>
          <a:blip r:embed="rId6" cstate="print"/>
          <a:srcRect/>
          <a:stretch>
            <a:fillRect/>
          </a:stretch>
        </p:blipFill>
        <p:spPr bwMode="auto">
          <a:xfrm>
            <a:off x="5300404" y="1371600"/>
            <a:ext cx="3653237" cy="23431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Let’s combine the two and make a block print tessellation</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sz="2800" dirty="0" smtClean="0"/>
              <a:t>1.  Draw a shape to cut out on one side of your square of cardstock(smooth side up).  Cut it out and tape it on the EXACT opposite edge of the cardstock.</a:t>
            </a:r>
            <a:endParaRPr lang="en-US" sz="2800" dirty="0"/>
          </a:p>
        </p:txBody>
      </p:sp>
      <p:pic>
        <p:nvPicPr>
          <p:cNvPr id="4" name="Picture 3" descr="IMG_7249.JPG"/>
          <p:cNvPicPr>
            <a:picLocks noChangeAspect="1"/>
          </p:cNvPicPr>
          <p:nvPr/>
        </p:nvPicPr>
        <p:blipFill>
          <a:blip r:embed="rId2" cstate="print"/>
          <a:stretch>
            <a:fillRect/>
          </a:stretch>
        </p:blipFill>
        <p:spPr>
          <a:xfrm>
            <a:off x="381000" y="2895600"/>
            <a:ext cx="3810000" cy="3810000"/>
          </a:xfrm>
          <a:prstGeom prst="rect">
            <a:avLst/>
          </a:prstGeom>
        </p:spPr>
      </p:pic>
      <p:pic>
        <p:nvPicPr>
          <p:cNvPr id="5" name="Picture 4" descr="IMG_7250.JPG"/>
          <p:cNvPicPr>
            <a:picLocks noChangeAspect="1"/>
          </p:cNvPicPr>
          <p:nvPr/>
        </p:nvPicPr>
        <p:blipFill>
          <a:blip r:embed="rId3" cstate="print"/>
          <a:stretch>
            <a:fillRect/>
          </a:stretch>
        </p:blipFill>
        <p:spPr>
          <a:xfrm>
            <a:off x="4419600" y="3048000"/>
            <a:ext cx="4572000" cy="342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944562"/>
          </a:xfrm>
        </p:spPr>
        <p:txBody>
          <a:bodyPr>
            <a:noAutofit/>
          </a:bodyPr>
          <a:lstStyle/>
          <a:p>
            <a:r>
              <a:rPr lang="en-US" sz="3600" dirty="0" smtClean="0"/>
              <a:t>2. Turn your card 90 degrees and repeat step 1.</a:t>
            </a:r>
            <a:endParaRPr lang="en-US" sz="3600" dirty="0"/>
          </a:p>
        </p:txBody>
      </p:sp>
      <p:pic>
        <p:nvPicPr>
          <p:cNvPr id="4" name="Content Placeholder 3" descr="IMG_7251.JPG"/>
          <p:cNvPicPr>
            <a:picLocks noGrp="1" noChangeAspect="1"/>
          </p:cNvPicPr>
          <p:nvPr>
            <p:ph idx="1"/>
          </p:nvPr>
        </p:nvPicPr>
        <p:blipFill>
          <a:blip r:embed="rId2" cstate="print"/>
          <a:stretch>
            <a:fillRect/>
          </a:stretch>
        </p:blipFill>
        <p:spPr>
          <a:xfrm rot="5400000">
            <a:off x="-101600" y="2159000"/>
            <a:ext cx="5080000" cy="3810000"/>
          </a:xfrm>
        </p:spPr>
      </p:pic>
      <p:pic>
        <p:nvPicPr>
          <p:cNvPr id="5" name="Picture 4" descr="IMG_7252.JPG"/>
          <p:cNvPicPr>
            <a:picLocks noChangeAspect="1"/>
          </p:cNvPicPr>
          <p:nvPr/>
        </p:nvPicPr>
        <p:blipFill>
          <a:blip r:embed="rId3" cstate="print"/>
          <a:stretch>
            <a:fillRect/>
          </a:stretch>
        </p:blipFill>
        <p:spPr>
          <a:xfrm rot="5400000">
            <a:off x="4241800" y="2108200"/>
            <a:ext cx="5080000" cy="381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Take your completed tessellation pattern and line it up with one corner of your large piece of paper.  Trace around it.</a:t>
            </a:r>
            <a:endParaRPr lang="en-US" sz="3600" dirty="0"/>
          </a:p>
        </p:txBody>
      </p:sp>
      <p:pic>
        <p:nvPicPr>
          <p:cNvPr id="4" name="Content Placeholder 3" descr="IMG_7254.JPG"/>
          <p:cNvPicPr>
            <a:picLocks noGrp="1" noChangeAspect="1"/>
          </p:cNvPicPr>
          <p:nvPr>
            <p:ph idx="1"/>
          </p:nvPr>
        </p:nvPicPr>
        <p:blipFill>
          <a:blip r:embed="rId2" cstate="print"/>
          <a:stretch>
            <a:fillRect/>
          </a:stretch>
        </p:blipFill>
        <p:spPr>
          <a:xfrm>
            <a:off x="1447800" y="1676400"/>
            <a:ext cx="6629400" cy="49720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3733800" cy="6019800"/>
          </a:xfrm>
        </p:spPr>
        <p:txBody>
          <a:bodyPr>
            <a:noAutofit/>
          </a:bodyPr>
          <a:lstStyle/>
          <a:p>
            <a:r>
              <a:rPr lang="en-US" sz="3200" dirty="0" smtClean="0"/>
              <a:t>4.  Line the pattern up next to it and trace again.  Repeat until entire page is filled.  Remember that the tessellation pattern will not fit neatly within the paper…it will go off the page in some places.</a:t>
            </a:r>
            <a:endParaRPr lang="en-US" sz="3200" dirty="0"/>
          </a:p>
        </p:txBody>
      </p:sp>
      <p:pic>
        <p:nvPicPr>
          <p:cNvPr id="4" name="Content Placeholder 3" descr="IMG_7255.JPG"/>
          <p:cNvPicPr>
            <a:picLocks noGrp="1" noChangeAspect="1"/>
          </p:cNvPicPr>
          <p:nvPr>
            <p:ph idx="1"/>
          </p:nvPr>
        </p:nvPicPr>
        <p:blipFill>
          <a:blip r:embed="rId2" cstate="print"/>
          <a:stretch>
            <a:fillRect/>
          </a:stretch>
        </p:blipFill>
        <p:spPr>
          <a:xfrm>
            <a:off x="4445001" y="152401"/>
            <a:ext cx="4165599" cy="3124199"/>
          </a:xfrm>
        </p:spPr>
      </p:pic>
      <p:pic>
        <p:nvPicPr>
          <p:cNvPr id="5" name="Picture 4" descr="IMG_7256.JPG"/>
          <p:cNvPicPr>
            <a:picLocks noChangeAspect="1"/>
          </p:cNvPicPr>
          <p:nvPr/>
        </p:nvPicPr>
        <p:blipFill>
          <a:blip r:embed="rId3" cstate="print"/>
          <a:stretch>
            <a:fillRect/>
          </a:stretch>
        </p:blipFill>
        <p:spPr>
          <a:xfrm>
            <a:off x="4419600" y="3352800"/>
            <a:ext cx="4470400" cy="3352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4638"/>
            <a:ext cx="3733800" cy="6278562"/>
          </a:xfrm>
        </p:spPr>
        <p:txBody>
          <a:bodyPr>
            <a:noAutofit/>
          </a:bodyPr>
          <a:lstStyle/>
          <a:p>
            <a:r>
              <a:rPr lang="en-US" sz="3600" dirty="0" smtClean="0"/>
              <a:t>5. Place your tessellation pattern on a piece of scratch foam and trace around it. Then cut the shape out of the foam. </a:t>
            </a:r>
            <a:endParaRPr lang="en-US" sz="3600" dirty="0"/>
          </a:p>
        </p:txBody>
      </p:sp>
      <p:pic>
        <p:nvPicPr>
          <p:cNvPr id="4" name="Content Placeholder 3" descr="IMG_7257.JPG"/>
          <p:cNvPicPr>
            <a:picLocks noGrp="1" noChangeAspect="1"/>
          </p:cNvPicPr>
          <p:nvPr>
            <p:ph idx="1"/>
          </p:nvPr>
        </p:nvPicPr>
        <p:blipFill>
          <a:blip r:embed="rId2" cstate="print"/>
          <a:stretch>
            <a:fillRect/>
          </a:stretch>
        </p:blipFill>
        <p:spPr>
          <a:xfrm>
            <a:off x="152401" y="152401"/>
            <a:ext cx="4343399" cy="3257549"/>
          </a:xfrm>
        </p:spPr>
      </p:pic>
      <p:pic>
        <p:nvPicPr>
          <p:cNvPr id="5" name="Picture 4" descr="IMG_7258.JPG"/>
          <p:cNvPicPr>
            <a:picLocks noChangeAspect="1"/>
          </p:cNvPicPr>
          <p:nvPr/>
        </p:nvPicPr>
        <p:blipFill>
          <a:blip r:embed="rId3" cstate="print"/>
          <a:stretch>
            <a:fillRect/>
          </a:stretch>
        </p:blipFill>
        <p:spPr>
          <a:xfrm>
            <a:off x="228600" y="3505200"/>
            <a:ext cx="4267200" cy="3200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390</Words>
  <Application>Microsoft Office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M.C. Escher</vt:lpstr>
      <vt:lpstr>M.C. Escher</vt:lpstr>
      <vt:lpstr>Tessellation: an arrangement of closely-fitted shapes in a repeated pattern without gaps or overlapping. </vt:lpstr>
      <vt:lpstr>Block Printing </vt:lpstr>
      <vt:lpstr>Let’s combine the two and make a block print tessellation.</vt:lpstr>
      <vt:lpstr>2. Turn your card 90 degrees and repeat step 1.</vt:lpstr>
      <vt:lpstr>3.  Take your completed tessellation pattern and line it up with one corner of your large piece of paper.  Trace around it.</vt:lpstr>
      <vt:lpstr>4.  Line the pattern up next to it and trace again.  Repeat until entire page is filled.  Remember that the tessellation pattern will not fit neatly within the paper…it will go off the page in some places.</vt:lpstr>
      <vt:lpstr>5. Place your tessellation pattern on a piece of scratch foam and trace around it. Then cut the shape out of the foam. </vt:lpstr>
      <vt:lpstr>6.  Use a wooden stylus to scratch a design into one side of your foam pattern.  Important: The side you use must line up on your tessellation face down. </vt:lpstr>
      <vt:lpstr>7.Color in the entire sheet of paper with a single color.  Make sure your tessellation lines are still visible.</vt:lpstr>
      <vt:lpstr>8.  Apply dark-colored ink (with a brayer) to the foam and fill in every other section of the tessellation.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 Escher</dc:title>
  <dc:creator>Susie Egbert</dc:creator>
  <cp:lastModifiedBy>Susie Egbert</cp:lastModifiedBy>
  <cp:revision>2</cp:revision>
  <dcterms:created xsi:type="dcterms:W3CDTF">2019-10-15T05:07:49Z</dcterms:created>
  <dcterms:modified xsi:type="dcterms:W3CDTF">2019-10-15T12:36:48Z</dcterms:modified>
</cp:coreProperties>
</file>