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316" r:id="rId7"/>
    <p:sldId id="317" r:id="rId8"/>
    <p:sldId id="318" r:id="rId9"/>
    <p:sldId id="319" r:id="rId10"/>
    <p:sldId id="320" r:id="rId11"/>
    <p:sldId id="321" r:id="rId12"/>
    <p:sldId id="322" r:id="rId13"/>
    <p:sldId id="323" r:id="rId14"/>
    <p:sldId id="324" r:id="rId15"/>
    <p:sldId id="325" r:id="rId16"/>
    <p:sldId id="330" r:id="rId17"/>
    <p:sldId id="326" r:id="rId18"/>
    <p:sldId id="327" r:id="rId19"/>
    <p:sldId id="328" r:id="rId20"/>
    <p:sldId id="329" r:id="rId21"/>
    <p:sldId id="331" r:id="rId22"/>
    <p:sldId id="332" r:id="rId23"/>
    <p:sldId id="333" r:id="rId24"/>
    <p:sldId id="334" r:id="rId25"/>
    <p:sldId id="335" r:id="rId26"/>
    <p:sldId id="303" r:id="rId27"/>
    <p:sldId id="286" r:id="rId28"/>
    <p:sldId id="285" r:id="rId29"/>
    <p:sldId id="262" r:id="rId30"/>
    <p:sldId id="261" r:id="rId31"/>
    <p:sldId id="264" r:id="rId32"/>
    <p:sldId id="263" r:id="rId33"/>
    <p:sldId id="292" r:id="rId34"/>
    <p:sldId id="291" r:id="rId35"/>
    <p:sldId id="302" r:id="rId36"/>
    <p:sldId id="301" r:id="rId37"/>
    <p:sldId id="304" r:id="rId38"/>
    <p:sldId id="266" r:id="rId39"/>
    <p:sldId id="265" r:id="rId40"/>
    <p:sldId id="270" r:id="rId41"/>
    <p:sldId id="269" r:id="rId42"/>
    <p:sldId id="272" r:id="rId43"/>
    <p:sldId id="271" r:id="rId44"/>
    <p:sldId id="276" r:id="rId45"/>
    <p:sldId id="275" r:id="rId46"/>
    <p:sldId id="280" r:id="rId47"/>
    <p:sldId id="279" r:id="rId48"/>
    <p:sldId id="305" r:id="rId49"/>
    <p:sldId id="268" r:id="rId50"/>
    <p:sldId id="337" r:id="rId51"/>
    <p:sldId id="274" r:id="rId52"/>
    <p:sldId id="273" r:id="rId53"/>
    <p:sldId id="278" r:id="rId54"/>
    <p:sldId id="277" r:id="rId55"/>
    <p:sldId id="281" r:id="rId56"/>
    <p:sldId id="282" r:id="rId57"/>
    <p:sldId id="294" r:id="rId58"/>
    <p:sldId id="293" r:id="rId59"/>
    <p:sldId id="306" r:id="rId60"/>
    <p:sldId id="284" r:id="rId61"/>
    <p:sldId id="283" r:id="rId62"/>
    <p:sldId id="288" r:id="rId63"/>
    <p:sldId id="287" r:id="rId64"/>
    <p:sldId id="296" r:id="rId65"/>
    <p:sldId id="295" r:id="rId66"/>
    <p:sldId id="298" r:id="rId67"/>
    <p:sldId id="297" r:id="rId68"/>
    <p:sldId id="300" r:id="rId69"/>
    <p:sldId id="299" r:id="rId70"/>
    <p:sldId id="307" r:id="rId71"/>
    <p:sldId id="290" r:id="rId72"/>
    <p:sldId id="289" r:id="rId73"/>
    <p:sldId id="308" r:id="rId74"/>
    <p:sldId id="309" r:id="rId75"/>
    <p:sldId id="311" r:id="rId76"/>
    <p:sldId id="310" r:id="rId77"/>
    <p:sldId id="313" r:id="rId78"/>
    <p:sldId id="312" r:id="rId79"/>
    <p:sldId id="314" r:id="rId80"/>
    <p:sldId id="315" r:id="rId8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F7D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01" autoAdjust="0"/>
    <p:restoredTop sz="94660"/>
  </p:normalViewPr>
  <p:slideViewPr>
    <p:cSldViewPr>
      <p:cViewPr varScale="1">
        <p:scale>
          <a:sx n="68" d="100"/>
          <a:sy n="68" d="100"/>
        </p:scale>
        <p:origin x="-154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presProps" Target="presProp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1318288-23F4-4135-B29B-CD193BF477D6}"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18288-23F4-4135-B29B-CD193BF477D6}"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18288-23F4-4135-B29B-CD193BF477D6}"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1318288-23F4-4135-B29B-CD193BF477D6}"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1318288-23F4-4135-B29B-CD193BF477D6}" type="datetimeFigureOut">
              <a:rPr lang="en-US" smtClean="0"/>
              <a:pPr/>
              <a:t>1/16/2021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1318288-23F4-4135-B29B-CD193BF477D6}"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1318288-23F4-4135-B29B-CD193BF477D6}" type="datetimeFigureOut">
              <a:rPr lang="en-US" smtClean="0"/>
              <a:pPr/>
              <a:t>1/16/2021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1318288-23F4-4135-B29B-CD193BF477D6}" type="datetimeFigureOut">
              <a:rPr lang="en-US" smtClean="0"/>
              <a:pPr/>
              <a:t>1/16/2021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318288-23F4-4135-B29B-CD193BF477D6}" type="datetimeFigureOut">
              <a:rPr lang="en-US" smtClean="0"/>
              <a:pPr/>
              <a:t>1/16/2021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18288-23F4-4135-B29B-CD193BF477D6}"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1318288-23F4-4135-B29B-CD193BF477D6}" type="datetimeFigureOut">
              <a:rPr lang="en-US" smtClean="0"/>
              <a:pPr/>
              <a:t>1/16/2021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70A34F-D29F-4A89-8792-780D847EAF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318288-23F4-4135-B29B-CD193BF477D6}" type="datetimeFigureOut">
              <a:rPr lang="en-US" smtClean="0"/>
              <a:pPr/>
              <a:t>1/16/2021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70A34F-D29F-4A89-8792-780D847EAFE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1"/>
            <a:ext cx="7924800" cy="5486400"/>
          </a:xfrm>
        </p:spPr>
        <p:txBody>
          <a:bodyPr>
            <a:normAutofit/>
          </a:bodyPr>
          <a:lstStyle/>
          <a:p>
            <a:r>
              <a:rPr lang="en-US" sz="22500" dirty="0" smtClean="0"/>
              <a:t>100</a:t>
            </a:r>
            <a:endParaRPr lang="en-US" sz="2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500</a:t>
            </a:r>
            <a:endParaRPr lang="en-US" sz="2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22000" dirty="0" smtClean="0"/>
              <a:t>100</a:t>
            </a:r>
            <a:endParaRPr lang="en-US" sz="2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22000" dirty="0" smtClean="0"/>
              <a:t>200</a:t>
            </a:r>
            <a:endParaRPr lang="en-US" sz="2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sz="22000" dirty="0" smtClean="0"/>
              <a:t>300</a:t>
            </a:r>
            <a:endParaRPr lang="en-US" sz="220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22000" dirty="0" smtClean="0"/>
              <a:t>400</a:t>
            </a:r>
            <a:endParaRPr lang="en-US" sz="2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500</a:t>
            </a:r>
            <a:endParaRPr lang="en-US" sz="2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sz="22000" dirty="0" smtClean="0"/>
              <a:t>100</a:t>
            </a:r>
            <a:endParaRPr lang="en-US" sz="22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200</a:t>
            </a:r>
            <a:endParaRPr lang="en-US" sz="22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300</a:t>
            </a:r>
            <a:endParaRPr lang="en-US" sz="2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2000" dirty="0" smtClean="0"/>
              <a:t>400</a:t>
            </a:r>
            <a:endParaRPr lang="en-US" sz="2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5973762"/>
          </a:xfrm>
        </p:spPr>
        <p:txBody>
          <a:bodyPr>
            <a:normAutofit/>
          </a:bodyPr>
          <a:lstStyle/>
          <a:p>
            <a:r>
              <a:rPr lang="en-US" sz="22500" dirty="0" smtClean="0"/>
              <a:t>200</a:t>
            </a:r>
            <a:endParaRPr lang="en-US" sz="225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500</a:t>
            </a:r>
            <a:endParaRPr lang="en-US" sz="220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2000" dirty="0" smtClean="0"/>
              <a:t>100</a:t>
            </a:r>
            <a:endParaRPr lang="en-US" sz="220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22000" dirty="0" smtClean="0"/>
              <a:t>200</a:t>
            </a:r>
            <a:endParaRPr lang="en-US" sz="220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300</a:t>
            </a:r>
            <a:endParaRPr lang="en-US" sz="2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400</a:t>
            </a:r>
            <a:endParaRPr lang="en-US" sz="22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22000" dirty="0" smtClean="0"/>
              <a:t>500</a:t>
            </a:r>
            <a:endParaRPr lang="en-US" sz="220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11500" dirty="0" smtClean="0"/>
              <a:t>Learning Resources</a:t>
            </a:r>
            <a:endParaRPr lang="en-US" sz="115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362200"/>
          </a:xfrm>
        </p:spPr>
        <p:txBody>
          <a:bodyPr>
            <a:normAutofit/>
          </a:bodyPr>
          <a:lstStyle/>
          <a:p>
            <a:r>
              <a:rPr lang="en-US" sz="6600" dirty="0" smtClean="0"/>
              <a:t/>
            </a:r>
            <a:br>
              <a:rPr lang="en-US" sz="6600" dirty="0" smtClean="0"/>
            </a:br>
            <a:endParaRPr lang="en-US" sz="6600" dirty="0"/>
          </a:p>
        </p:txBody>
      </p:sp>
      <p:pic>
        <p:nvPicPr>
          <p:cNvPr id="3" name="Picture 2" descr="For_the_Strength_of_Youth2.jpg"/>
          <p:cNvPicPr>
            <a:picLocks noChangeAspect="1"/>
          </p:cNvPicPr>
          <p:nvPr/>
        </p:nvPicPr>
        <p:blipFill>
          <a:blip r:embed="rId2" cstate="print"/>
          <a:stretch>
            <a:fillRect/>
          </a:stretch>
        </p:blipFill>
        <p:spPr>
          <a:xfrm>
            <a:off x="3200400" y="2667000"/>
            <a:ext cx="2734056" cy="3978472"/>
          </a:xfrm>
          <a:prstGeom prst="rect">
            <a:avLst/>
          </a:prstGeom>
        </p:spPr>
      </p:pic>
      <p:sp>
        <p:nvSpPr>
          <p:cNvPr id="4" name="Rectangle 3"/>
          <p:cNvSpPr/>
          <p:nvPr/>
        </p:nvSpPr>
        <p:spPr>
          <a:xfrm>
            <a:off x="609600" y="381000"/>
            <a:ext cx="7467600" cy="2123658"/>
          </a:xfrm>
          <a:prstGeom prst="rect">
            <a:avLst/>
          </a:prstGeom>
        </p:spPr>
        <p:txBody>
          <a:bodyPr wrap="square">
            <a:spAutoFit/>
          </a:bodyPr>
          <a:lstStyle/>
          <a:p>
            <a:pPr algn="ctr"/>
            <a:r>
              <a:rPr lang="en-US" sz="6600" dirty="0" smtClean="0"/>
              <a:t>What is </a:t>
            </a:r>
            <a:r>
              <a:rPr lang="en-US" sz="6600" i="1" dirty="0" smtClean="0"/>
              <a:t>For the Strength of Youth</a:t>
            </a:r>
            <a:r>
              <a:rPr lang="en-US" sz="6600" dirty="0" smtClean="0"/>
              <a:t>?</a:t>
            </a:r>
            <a:endParaRPr lang="en-US" sz="66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6600" dirty="0" smtClean="0"/>
              <a:t>The booklet in which the First Presidency outlines gospel standards and teaches youth how to apply them.</a:t>
            </a:r>
            <a:endParaRPr lang="en-US" sz="66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4" name="TextBox 3"/>
          <p:cNvSpPr txBox="1"/>
          <p:nvPr/>
        </p:nvSpPr>
        <p:spPr>
          <a:xfrm>
            <a:off x="304800" y="838200"/>
            <a:ext cx="8382000" cy="5016758"/>
          </a:xfrm>
          <a:prstGeom prst="rect">
            <a:avLst/>
          </a:prstGeom>
          <a:noFill/>
        </p:spPr>
        <p:txBody>
          <a:bodyPr wrap="square" rtlCol="0">
            <a:spAutoFit/>
          </a:bodyPr>
          <a:lstStyle/>
          <a:p>
            <a:pPr algn="ctr"/>
            <a:r>
              <a:rPr lang="en-US" sz="8000" dirty="0" smtClean="0"/>
              <a:t>What are the Standard Works?  (Or, what are the scriptures?)</a:t>
            </a:r>
            <a:endParaRPr lang="en-US" sz="8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22500" dirty="0" smtClean="0"/>
              <a:t>300</a:t>
            </a:r>
            <a:endParaRPr lang="en-US" sz="225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5500" dirty="0" smtClean="0"/>
              <a:t>The Bible, Book of Mormon, Doctrine and Covenants and Pearl of Great Price.</a:t>
            </a:r>
            <a:r>
              <a:rPr lang="en-US" sz="5500" dirty="0" smtClean="0"/>
              <a:t> </a:t>
            </a:r>
            <a:endParaRPr lang="en-US" sz="55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6500" dirty="0" smtClean="0"/>
              <a:t>What is </a:t>
            </a:r>
            <a:r>
              <a:rPr lang="en-US" sz="6500" dirty="0" smtClean="0"/>
              <a:t>Come </a:t>
            </a:r>
            <a:r>
              <a:rPr lang="en-US" sz="6500" dirty="0" smtClean="0"/>
              <a:t>Follow Me </a:t>
            </a:r>
            <a:r>
              <a:rPr lang="en-US" sz="6500" dirty="0" smtClean="0"/>
              <a:t>(for </a:t>
            </a:r>
            <a:r>
              <a:rPr lang="en-US" sz="6500" dirty="0" err="1" smtClean="0"/>
              <a:t>Aaronic</a:t>
            </a:r>
            <a:r>
              <a:rPr lang="en-US" sz="6500" dirty="0" smtClean="0"/>
              <a:t> Priesthood Quorums and Young Women Classes)</a:t>
            </a:r>
            <a:r>
              <a:rPr lang="en-US" sz="6500" dirty="0" smtClean="0"/>
              <a:t>?</a:t>
            </a:r>
            <a:endParaRPr lang="en-US" sz="65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6600" dirty="0" smtClean="0"/>
              <a:t>The curriculum for youth </a:t>
            </a:r>
            <a:r>
              <a:rPr lang="en-US" sz="6600" dirty="0" smtClean="0"/>
              <a:t>that is taught in Sunday classes twice a month.</a:t>
            </a:r>
            <a:endParaRPr lang="en-US" sz="6600"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858962"/>
          </a:xfrm>
        </p:spPr>
        <p:txBody>
          <a:bodyPr>
            <a:noAutofit/>
          </a:bodyPr>
          <a:lstStyle/>
          <a:p>
            <a:r>
              <a:rPr lang="en-US" sz="7200" dirty="0" smtClean="0"/>
              <a:t>What is </a:t>
            </a:r>
            <a:r>
              <a:rPr lang="en-US" sz="7200" i="1" dirty="0" smtClean="0"/>
              <a:t>True to the Faith</a:t>
            </a:r>
            <a:r>
              <a:rPr lang="en-US" sz="7200" dirty="0" smtClean="0"/>
              <a:t>?</a:t>
            </a:r>
            <a:endParaRPr lang="en-US" sz="7200" dirty="0"/>
          </a:p>
        </p:txBody>
      </p:sp>
      <p:pic>
        <p:nvPicPr>
          <p:cNvPr id="3" name="Picture 2" descr="5000_36863000_p_348.jpg"/>
          <p:cNvPicPr>
            <a:picLocks noChangeAspect="1"/>
          </p:cNvPicPr>
          <p:nvPr/>
        </p:nvPicPr>
        <p:blipFill>
          <a:blip r:embed="rId2" cstate="print"/>
          <a:stretch>
            <a:fillRect/>
          </a:stretch>
        </p:blipFill>
        <p:spPr>
          <a:xfrm>
            <a:off x="2971800" y="2209800"/>
            <a:ext cx="3008586" cy="4436390"/>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19800"/>
          </a:xfrm>
        </p:spPr>
        <p:txBody>
          <a:bodyPr>
            <a:noAutofit/>
          </a:bodyPr>
          <a:lstStyle/>
          <a:p>
            <a:r>
              <a:rPr lang="en-US" sz="5200" dirty="0" smtClean="0"/>
              <a:t>This book is designed as a companion to studying the scriptures and the teachings of latter-day prophets. It contains brief, simple statements on gospel doctrines and principles, arranged alphabetically. </a:t>
            </a:r>
            <a:endParaRPr lang="en-US" sz="52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8000" dirty="0" smtClean="0"/>
              <a:t>What is </a:t>
            </a:r>
            <a:r>
              <a:rPr lang="en-US" sz="8000" dirty="0" smtClean="0"/>
              <a:t>For the Strength of Youth?</a:t>
            </a:r>
            <a:endParaRPr lang="en-US" sz="8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a:bodyPr>
          <a:lstStyle/>
          <a:p>
            <a:r>
              <a:rPr lang="en-US" sz="6000" dirty="0" smtClean="0"/>
              <a:t>The church magazine designed for youth.   (Hint: it underwent a name change this year)</a:t>
            </a:r>
            <a:endParaRPr lang="en-US" sz="6000"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9600" dirty="0" smtClean="0"/>
              <a:t>Service and Activities</a:t>
            </a:r>
            <a:endParaRPr lang="en-US" sz="9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5500" dirty="0" smtClean="0"/>
              <a:t>What is preparing, blessing or passing the sacrament, ministering to members of our ward, serving in class and quorum presidencies and participating in temple and family history?</a:t>
            </a:r>
            <a:endParaRPr lang="en-US" sz="55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r>
              <a:rPr lang="en-US" sz="6500" dirty="0" smtClean="0"/>
              <a:t>Some ways in which youth get to serve in the kingdom of God.</a:t>
            </a:r>
            <a:endParaRPr lang="en-US" sz="65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22500" dirty="0" smtClean="0"/>
              <a:t>400</a:t>
            </a:r>
            <a:endParaRPr lang="en-US" sz="225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11000" dirty="0" smtClean="0"/>
              <a:t>What is </a:t>
            </a:r>
            <a:r>
              <a:rPr lang="en-US" sz="11000" dirty="0" smtClean="0"/>
              <a:t>Wednesday?</a:t>
            </a:r>
            <a:endParaRPr lang="en-US" sz="11000"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7000" dirty="0" smtClean="0"/>
              <a:t>The day of the week on which Youth activities are held in our ward.</a:t>
            </a:r>
            <a:endParaRPr lang="en-US" sz="70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r>
              <a:rPr lang="en-US" sz="9000" dirty="0" smtClean="0"/>
              <a:t>What is JustServe.org?</a:t>
            </a:r>
            <a:endParaRPr lang="en-US" sz="90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fontScale="90000"/>
          </a:bodyPr>
          <a:lstStyle/>
          <a:p>
            <a:r>
              <a:rPr lang="en-US" sz="9600" dirty="0" smtClean="0"/>
              <a:t>The </a:t>
            </a:r>
            <a:r>
              <a:rPr lang="en-US" sz="9600" dirty="0" smtClean="0"/>
              <a:t>website we often use to find local service activities.</a:t>
            </a:r>
            <a:endParaRPr lang="en-US" sz="9600"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9600" dirty="0" smtClean="0"/>
              <a:t>What is </a:t>
            </a:r>
            <a:r>
              <a:rPr lang="en-US" sz="9600" dirty="0" smtClean="0"/>
              <a:t>Young Women Camp?</a:t>
            </a:r>
            <a:endParaRPr lang="en-US" sz="96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Autofit/>
          </a:bodyPr>
          <a:lstStyle/>
          <a:p>
            <a:r>
              <a:rPr lang="en-US" sz="4700" dirty="0" smtClean="0"/>
              <a:t>An overnight activity usually held once a year where Young Women can gather together, separate from worldly influences, feel the Spirit of the Lord, grow in unity and love, and strengthen their faith and testimonies of Heavenly Father and Jesus Christ.</a:t>
            </a:r>
            <a:endParaRPr lang="en-US" sz="4700"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sz="9600" dirty="0" smtClean="0"/>
              <a:t>What is an FSY (For the Strength of Youth) conference?</a:t>
            </a:r>
            <a:endParaRPr lang="en-US" sz="9600"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Autofit/>
          </a:bodyPr>
          <a:lstStyle/>
          <a:p>
            <a:r>
              <a:rPr lang="en-US" sz="5200" dirty="0" smtClean="0"/>
              <a:t>A gathering for local youth that features five days of devotional, classes and activities designed to help you strengthen your faith in Jesus Christ and feel joy and belonging as you live the gospel.</a:t>
            </a:r>
            <a:endParaRPr lang="en-US" sz="5200"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9600" dirty="0" smtClean="0"/>
              <a:t>Themes and </a:t>
            </a:r>
            <a:r>
              <a:rPr lang="en-US" sz="9600" dirty="0" smtClean="0"/>
              <a:t>Emblems</a:t>
            </a:r>
            <a:endParaRPr lang="en-US" sz="96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9600" dirty="0" smtClean="0"/>
              <a:t>What is </a:t>
            </a:r>
            <a:r>
              <a:rPr lang="en-US" sz="9600" dirty="0" smtClean="0"/>
              <a:t>the temple?</a:t>
            </a:r>
            <a:endParaRPr lang="en-US" sz="9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22500" dirty="0" smtClean="0"/>
              <a:t>500</a:t>
            </a:r>
            <a:endParaRPr lang="en-US" sz="225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6300" dirty="0" smtClean="0"/>
              <a:t>The symbol found on the pendant Young Women receive </a:t>
            </a:r>
            <a:r>
              <a:rPr lang="en-US" sz="6300" dirty="0" smtClean="0"/>
              <a:t>and the ring the Young Men receive </a:t>
            </a:r>
            <a:r>
              <a:rPr lang="en-US" sz="6300" dirty="0" smtClean="0"/>
              <a:t>when they enter the program.</a:t>
            </a:r>
            <a:endParaRPr lang="en-US" sz="6300"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9600" dirty="0" smtClean="0"/>
              <a:t>Who is Jesus Christ?</a:t>
            </a:r>
            <a:endParaRPr lang="en-US" sz="9600"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8000" dirty="0" smtClean="0"/>
              <a:t>The person depicted in the Children and Youth crystal</a:t>
            </a:r>
            <a:r>
              <a:rPr lang="en-US" sz="8000" dirty="0" smtClean="0"/>
              <a:t>.</a:t>
            </a:r>
            <a:endParaRPr lang="en-US" sz="8000"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rmAutofit fontScale="90000"/>
          </a:bodyPr>
          <a:lstStyle/>
          <a:p>
            <a:r>
              <a:rPr lang="en-US" sz="9600" dirty="0" smtClean="0"/>
              <a:t>What is the </a:t>
            </a:r>
            <a:r>
              <a:rPr lang="en-US" sz="9600" dirty="0" err="1" smtClean="0"/>
              <a:t>Aaronic</a:t>
            </a:r>
            <a:r>
              <a:rPr lang="en-US" sz="9600" dirty="0" smtClean="0"/>
              <a:t> Priesthood Quorum Theme?</a:t>
            </a:r>
            <a:endParaRPr lang="en-US" sz="9600"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6000" dirty="0" smtClean="0"/>
              <a:t>This statement, revised in 2019, helps members of </a:t>
            </a:r>
            <a:r>
              <a:rPr lang="en-US" sz="6000" dirty="0" err="1" smtClean="0"/>
              <a:t>Aaronic</a:t>
            </a:r>
            <a:r>
              <a:rPr lang="en-US" sz="6000" dirty="0" smtClean="0"/>
              <a:t> Priesthood quorums better understand their identity and responsibilities.</a:t>
            </a:r>
            <a:endParaRPr lang="en-US" sz="60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6000" dirty="0"/>
              <a:t/>
            </a:r>
            <a:br>
              <a:rPr lang="en-US" sz="6000" dirty="0"/>
            </a:br>
            <a:endParaRPr lang="en-US" sz="6000" dirty="0"/>
          </a:p>
        </p:txBody>
      </p:sp>
      <p:sp>
        <p:nvSpPr>
          <p:cNvPr id="4" name="TextBox 3"/>
          <p:cNvSpPr txBox="1"/>
          <p:nvPr/>
        </p:nvSpPr>
        <p:spPr>
          <a:xfrm>
            <a:off x="1219200" y="1143000"/>
            <a:ext cx="6858000" cy="4478149"/>
          </a:xfrm>
          <a:prstGeom prst="rect">
            <a:avLst/>
          </a:prstGeom>
          <a:noFill/>
        </p:spPr>
        <p:txBody>
          <a:bodyPr wrap="square" rtlCol="0">
            <a:spAutoFit/>
          </a:bodyPr>
          <a:lstStyle/>
          <a:p>
            <a:pPr algn="ctr"/>
            <a:r>
              <a:rPr lang="en-US" sz="9500" dirty="0" smtClean="0"/>
              <a:t>What is the 2021 Youth Theme?</a:t>
            </a:r>
            <a:endParaRPr lang="en-US" sz="95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p:spPr>
        <p:txBody>
          <a:bodyPr>
            <a:normAutofit/>
          </a:bodyPr>
          <a:lstStyle/>
          <a:p>
            <a:r>
              <a:rPr lang="en-US" sz="5000" dirty="0" smtClean="0"/>
              <a:t>Doctrine and Covenants 64:33-34 “Wherefore, be not weary in well-doing, for ye are laying the foundation of a great work.  And out of small things </a:t>
            </a:r>
            <a:r>
              <a:rPr lang="en-US" sz="5000" dirty="0" err="1" smtClean="0"/>
              <a:t>proceedeth</a:t>
            </a:r>
            <a:r>
              <a:rPr lang="en-US" sz="5000" dirty="0" smtClean="0"/>
              <a:t> that which is great.  Behold, the Lord </a:t>
            </a:r>
            <a:r>
              <a:rPr lang="en-US" sz="5000" dirty="0" err="1" smtClean="0"/>
              <a:t>requireth</a:t>
            </a:r>
            <a:r>
              <a:rPr lang="en-US" sz="5000" dirty="0" smtClean="0"/>
              <a:t> the heart and a willing mind.”</a:t>
            </a:r>
            <a:endParaRPr lang="en-US" sz="5000"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sz="9600" dirty="0" smtClean="0"/>
              <a:t>What is the Young Women Theme?</a:t>
            </a:r>
            <a:endParaRPr lang="en-US" sz="9600"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lstStyle/>
          <a:p>
            <a:r>
              <a:rPr lang="en-US" sz="6000" dirty="0" smtClean="0"/>
              <a:t>A statement of faith that young women </a:t>
            </a:r>
            <a:r>
              <a:rPr lang="en-US" sz="6000" dirty="0" smtClean="0"/>
              <a:t>repeat often as a  of their divine identity and purpose</a:t>
            </a:r>
            <a:r>
              <a:rPr lang="en-US" dirty="0" smtClean="0"/>
              <a:t>.</a:t>
            </a:r>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10000" dirty="0" smtClean="0"/>
              <a:t>Personal Development</a:t>
            </a:r>
            <a:endParaRPr lang="en-US" sz="10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100</a:t>
            </a:r>
            <a:endParaRPr lang="en-US" sz="220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9000" dirty="0" smtClean="0"/>
              <a:t>What </a:t>
            </a:r>
            <a:r>
              <a:rPr lang="en-US" sz="9000" dirty="0" smtClean="0"/>
              <a:t>is the Children and Youth Program?</a:t>
            </a:r>
            <a:endParaRPr lang="en-US" sz="9000"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5400" dirty="0" smtClean="0"/>
              <a:t>This program was implemented </a:t>
            </a:r>
            <a:r>
              <a:rPr lang="en-US" sz="5400" dirty="0" smtClean="0"/>
              <a:t>by the church in the fall of 2019.  Its purposes are based on the scripture in Luke 2:52 “And Jesus increased in wisdom and stature, and in </a:t>
            </a:r>
            <a:r>
              <a:rPr lang="en-US" sz="5400" dirty="0" err="1" smtClean="0"/>
              <a:t>favour</a:t>
            </a:r>
            <a:r>
              <a:rPr lang="en-US" sz="5400" dirty="0" smtClean="0"/>
              <a:t> with God and man.”</a:t>
            </a:r>
            <a:endParaRPr lang="en-US" sz="5400" dirty="0"/>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5973762"/>
          </a:xfrm>
        </p:spPr>
        <p:txBody>
          <a:bodyPr>
            <a:normAutofit fontScale="90000"/>
          </a:bodyPr>
          <a:lstStyle/>
          <a:p>
            <a:r>
              <a:rPr lang="en-US" sz="8800" dirty="0" smtClean="0"/>
              <a:t>What are Spiritual, Intellectual, Physical, and Social?</a:t>
            </a:r>
            <a:endParaRPr lang="en-US" sz="8800"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Autofit/>
          </a:bodyPr>
          <a:lstStyle/>
          <a:p>
            <a:r>
              <a:rPr lang="en-US" sz="6600" dirty="0" smtClean="0"/>
              <a:t>These</a:t>
            </a:r>
            <a:r>
              <a:rPr lang="en-US" sz="6600" dirty="0" smtClean="0"/>
              <a:t> are the four areas for setting goals in the Youth Personal Development Guidebook.</a:t>
            </a:r>
            <a:endParaRPr lang="en-US" sz="6600"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745162"/>
          </a:xfrm>
        </p:spPr>
        <p:txBody>
          <a:bodyPr>
            <a:normAutofit/>
          </a:bodyPr>
          <a:lstStyle/>
          <a:p>
            <a:r>
              <a:rPr lang="en-US" sz="9600" dirty="0" smtClean="0"/>
              <a:t>What is </a:t>
            </a:r>
            <a:r>
              <a:rPr lang="en-US" sz="9600" dirty="0" smtClean="0"/>
              <a:t>Luke 2:52?</a:t>
            </a:r>
            <a:endParaRPr lang="en-US" sz="9600"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Autofit/>
          </a:bodyPr>
          <a:lstStyle/>
          <a:p>
            <a:r>
              <a:rPr lang="en-US" sz="6600" dirty="0" smtClean="0"/>
              <a:t>This scripture that forms the basis for the Children and Youth program is found at this reference.</a:t>
            </a:r>
            <a:endParaRPr lang="en-US" sz="6600"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11500" dirty="0" smtClean="0"/>
              <a:t>What is </a:t>
            </a:r>
            <a:r>
              <a:rPr lang="en-US" sz="11500" dirty="0" smtClean="0"/>
              <a:t>twelve?</a:t>
            </a:r>
            <a:endParaRPr lang="en-US" sz="11500" dirty="0"/>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973762"/>
          </a:xfrm>
        </p:spPr>
        <p:txBody>
          <a:bodyPr>
            <a:noAutofit/>
          </a:bodyPr>
          <a:lstStyle/>
          <a:p>
            <a:r>
              <a:rPr lang="en-US" sz="6600" dirty="0" smtClean="0"/>
              <a:t>You become eligible to enter the Young Women or Young Men program the year you turn this age.</a:t>
            </a:r>
            <a:endParaRPr lang="en-US" sz="6600"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rmAutofit/>
          </a:bodyPr>
          <a:lstStyle/>
          <a:p>
            <a:r>
              <a:rPr lang="en-US" sz="9600" dirty="0" smtClean="0"/>
              <a:t>What is the temple?</a:t>
            </a:r>
            <a:endParaRPr lang="en-US" sz="9600"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rmAutofit/>
          </a:bodyPr>
          <a:lstStyle/>
          <a:p>
            <a:r>
              <a:rPr lang="en-US" sz="6000" dirty="0" smtClean="0"/>
              <a:t>The picture on the Young Woman Medallion you receive after completion of the Personal Progress program.</a:t>
            </a:r>
            <a:endParaRPr lang="en-US" sz="6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22000" dirty="0" smtClean="0"/>
              <a:t>200</a:t>
            </a:r>
            <a:endParaRPr lang="en-US" sz="220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9600" dirty="0" smtClean="0"/>
              <a:t>Miscellaneous</a:t>
            </a:r>
            <a:endParaRPr lang="en-US" sz="9600" dirty="0"/>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9600" dirty="0" smtClean="0"/>
              <a:t>What is </a:t>
            </a:r>
            <a:r>
              <a:rPr lang="en-US" sz="9600" dirty="0" smtClean="0"/>
              <a:t>the bishop?</a:t>
            </a:r>
            <a:endParaRPr lang="en-US" sz="9600"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8000" dirty="0" smtClean="0"/>
              <a:t>The president of the priest’s quorum is also known as this.</a:t>
            </a:r>
            <a:endParaRPr lang="en-US" sz="8000"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68962"/>
          </a:xfrm>
        </p:spPr>
        <p:txBody>
          <a:bodyPr>
            <a:noAutofit/>
          </a:bodyPr>
          <a:lstStyle/>
          <a:p>
            <a:r>
              <a:rPr lang="en-US" sz="8000" dirty="0" smtClean="0"/>
              <a:t>What is a limited-use temple recommend?</a:t>
            </a:r>
            <a:endParaRPr lang="en-US" sz="8000"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fontScale="90000"/>
          </a:bodyPr>
          <a:lstStyle/>
          <a:p>
            <a:r>
              <a:rPr lang="en-US" sz="6000" dirty="0" smtClean="0"/>
              <a:t>A document signifying that you consider yourself worthy to enter the House of the Lord.  Is issued by a member of the bishopric following an interview and is good for one year.</a:t>
            </a:r>
            <a:endParaRPr lang="en-US" sz="6000"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8000" dirty="0" smtClean="0"/>
              <a:t>Who are the General Young Women Presidency of the church?</a:t>
            </a:r>
            <a:endParaRPr lang="en-US" sz="8000"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3" name="Picture 2" descr="gywm-presidency-2013.jpg"/>
          <p:cNvPicPr>
            <a:picLocks noChangeAspect="1"/>
          </p:cNvPicPr>
          <p:nvPr/>
        </p:nvPicPr>
        <p:blipFill>
          <a:blip r:embed="rId2" cstate="print"/>
          <a:stretch>
            <a:fillRect/>
          </a:stretch>
        </p:blipFill>
        <p:spPr>
          <a:xfrm>
            <a:off x="2000250" y="1295400"/>
            <a:ext cx="5143500" cy="4114800"/>
          </a:xfrm>
          <a:prstGeom prst="rect">
            <a:avLst/>
          </a:prstGeom>
        </p:spPr>
      </p:pic>
      <p:sp>
        <p:nvSpPr>
          <p:cNvPr id="4" name="TextBox 3"/>
          <p:cNvSpPr txBox="1"/>
          <p:nvPr/>
        </p:nvSpPr>
        <p:spPr>
          <a:xfrm>
            <a:off x="685800" y="5638800"/>
            <a:ext cx="8077200" cy="523220"/>
          </a:xfrm>
          <a:prstGeom prst="rect">
            <a:avLst/>
          </a:prstGeom>
          <a:noFill/>
        </p:spPr>
        <p:txBody>
          <a:bodyPr wrap="square" rtlCol="0">
            <a:spAutoFit/>
          </a:bodyPr>
          <a:lstStyle/>
          <a:p>
            <a:pPr algn="ctr"/>
            <a:r>
              <a:rPr lang="en-US" sz="2800" dirty="0" smtClean="0"/>
              <a:t>Sister </a:t>
            </a:r>
            <a:r>
              <a:rPr lang="en-US" sz="2800" dirty="0" smtClean="0"/>
              <a:t>Craig, </a:t>
            </a:r>
            <a:r>
              <a:rPr lang="en-US" sz="2800" dirty="0" smtClean="0"/>
              <a:t>Sister </a:t>
            </a:r>
            <a:r>
              <a:rPr lang="en-US" sz="2800" dirty="0" smtClean="0"/>
              <a:t>Cordon, </a:t>
            </a:r>
            <a:r>
              <a:rPr lang="en-US" sz="2800" dirty="0" smtClean="0"/>
              <a:t>and Sister </a:t>
            </a:r>
            <a:r>
              <a:rPr lang="en-US" sz="2800" dirty="0" smtClean="0"/>
              <a:t>Craven</a:t>
            </a:r>
            <a:endParaRPr lang="en-US" sz="2800" dirty="0"/>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126162"/>
          </a:xfrm>
        </p:spPr>
        <p:txBody>
          <a:bodyPr>
            <a:normAutofit/>
          </a:bodyPr>
          <a:lstStyle/>
          <a:p>
            <a:r>
              <a:rPr lang="en-US" sz="9600" dirty="0" smtClean="0"/>
              <a:t>What is </a:t>
            </a:r>
            <a:r>
              <a:rPr lang="en-US" sz="9600" dirty="0" smtClean="0"/>
              <a:t>the Gospel Living app?</a:t>
            </a:r>
            <a:endParaRPr lang="en-US" sz="9600" dirty="0"/>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83362"/>
          </a:xfrm>
        </p:spPr>
        <p:txBody>
          <a:bodyPr>
            <a:normAutofit/>
          </a:bodyPr>
          <a:lstStyle/>
          <a:p>
            <a:r>
              <a:rPr lang="en-US" sz="5300" dirty="0" smtClean="0"/>
              <a:t>A mobile app designed to support a Christ-centered life through inspiring content, reminders, activity ideas, communication, journaling and personal goals.</a:t>
            </a:r>
            <a:endParaRPr lang="en-US" sz="5300" dirty="0"/>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8800" dirty="0" smtClean="0"/>
              <a:t>What is Youth Conference?</a:t>
            </a:r>
            <a:endParaRPr lang="en-US" sz="8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1362"/>
          </a:xfrm>
        </p:spPr>
        <p:txBody>
          <a:bodyPr>
            <a:normAutofit/>
          </a:bodyPr>
          <a:lstStyle/>
          <a:p>
            <a:r>
              <a:rPr lang="en-US" sz="22000" dirty="0" smtClean="0"/>
              <a:t>300</a:t>
            </a:r>
            <a:endParaRPr lang="en-US" sz="22000" dirty="0"/>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229600" cy="5867400"/>
          </a:xfrm>
        </p:spPr>
        <p:txBody>
          <a:bodyPr>
            <a:noAutofit/>
          </a:bodyPr>
          <a:lstStyle/>
          <a:p>
            <a:r>
              <a:rPr lang="en-US" sz="4800" dirty="0" smtClean="0"/>
              <a:t>An activity or series of activities for youth held once a year on a ward or stake level that helps youth build faith in Jesus Christ, strengthen their testimonies, develop talents, make new friends and have fun with youth who share similar beliefs and standards.</a:t>
            </a:r>
            <a:endParaRPr lang="en-US" sz="48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49962"/>
          </a:xfrm>
        </p:spPr>
        <p:txBody>
          <a:bodyPr>
            <a:normAutofit/>
          </a:bodyPr>
          <a:lstStyle/>
          <a:p>
            <a:r>
              <a:rPr lang="en-US" sz="22000" dirty="0" smtClean="0"/>
              <a:t>400</a:t>
            </a:r>
            <a:endParaRPr lang="en-US" sz="22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6520</TotalTime>
  <Words>822</Words>
  <Application>Microsoft Office PowerPoint</Application>
  <PresentationFormat>On-screen Show (4:3)</PresentationFormat>
  <Paragraphs>82</Paragraphs>
  <Slides>80</Slides>
  <Notes>0</Notes>
  <HiddenSlides>0</HiddenSlides>
  <MMClips>0</MMClips>
  <ScaleCrop>false</ScaleCrop>
  <HeadingPairs>
    <vt:vector size="4" baseType="variant">
      <vt:variant>
        <vt:lpstr>Theme</vt:lpstr>
      </vt:variant>
      <vt:variant>
        <vt:i4>1</vt:i4>
      </vt:variant>
      <vt:variant>
        <vt:lpstr>Slide Titles</vt:lpstr>
      </vt:variant>
      <vt:variant>
        <vt:i4>80</vt:i4>
      </vt:variant>
    </vt:vector>
  </HeadingPairs>
  <TitlesOfParts>
    <vt:vector size="81" baseType="lpstr">
      <vt:lpstr>Office Theme</vt:lpstr>
      <vt:lpstr>100</vt:lpstr>
      <vt:lpstr>200</vt:lpstr>
      <vt:lpstr>300</vt:lpstr>
      <vt:lpstr>400</vt:lpstr>
      <vt:lpstr>500</vt:lpstr>
      <vt:lpstr>100</vt:lpstr>
      <vt:lpstr>200</vt:lpstr>
      <vt:lpstr>300</vt:lpstr>
      <vt:lpstr>400</vt:lpstr>
      <vt:lpstr>500</vt:lpstr>
      <vt:lpstr>100</vt:lpstr>
      <vt:lpstr>200</vt:lpstr>
      <vt:lpstr>300</vt:lpstr>
      <vt:lpstr>400</vt:lpstr>
      <vt:lpstr>500</vt:lpstr>
      <vt:lpstr>100</vt:lpstr>
      <vt:lpstr>200</vt:lpstr>
      <vt:lpstr>300</vt:lpstr>
      <vt:lpstr>400</vt:lpstr>
      <vt:lpstr>500</vt:lpstr>
      <vt:lpstr>100</vt:lpstr>
      <vt:lpstr>200</vt:lpstr>
      <vt:lpstr>300</vt:lpstr>
      <vt:lpstr>400</vt:lpstr>
      <vt:lpstr>500</vt:lpstr>
      <vt:lpstr>Learning Resources</vt:lpstr>
      <vt:lpstr> </vt:lpstr>
      <vt:lpstr>The booklet in which the First Presidency outlines gospel standards and teaches youth how to apply them.</vt:lpstr>
      <vt:lpstr>Slide 29</vt:lpstr>
      <vt:lpstr>The Bible, Book of Mormon, Doctrine and Covenants and Pearl of Great Price. </vt:lpstr>
      <vt:lpstr>What is Come Follow Me (for Aaronic Priesthood Quorums and Young Women Classes)?</vt:lpstr>
      <vt:lpstr>The curriculum for youth that is taught in Sunday classes twice a month.</vt:lpstr>
      <vt:lpstr>What is True to the Faith?</vt:lpstr>
      <vt:lpstr>This book is designed as a companion to studying the scriptures and the teachings of latter-day prophets. It contains brief, simple statements on gospel doctrines and principles, arranged alphabetically. </vt:lpstr>
      <vt:lpstr>What is For the Strength of Youth?</vt:lpstr>
      <vt:lpstr>The church magazine designed for youth.   (Hint: it underwent a name change this year)</vt:lpstr>
      <vt:lpstr>Service and Activities</vt:lpstr>
      <vt:lpstr>What is preparing, blessing or passing the sacrament, ministering to members of our ward, serving in class and quorum presidencies and participating in temple and family history?</vt:lpstr>
      <vt:lpstr>Some ways in which youth get to serve in the kingdom of God.</vt:lpstr>
      <vt:lpstr>What is Wednesday?</vt:lpstr>
      <vt:lpstr>The day of the week on which Youth activities are held in our ward.</vt:lpstr>
      <vt:lpstr>What is JustServe.org?</vt:lpstr>
      <vt:lpstr>The website we often use to find local service activities.</vt:lpstr>
      <vt:lpstr>What is Young Women Camp?</vt:lpstr>
      <vt:lpstr>An overnight activity usually held once a year where Young Women can gather together, separate from worldly influences, feel the Spirit of the Lord, grow in unity and love, and strengthen their faith and testimonies of Heavenly Father and Jesus Christ.</vt:lpstr>
      <vt:lpstr>What is an FSY (For the Strength of Youth) conference?</vt:lpstr>
      <vt:lpstr>A gathering for local youth that features five days of devotional, classes and activities designed to help you strengthen your faith in Jesus Christ and feel joy and belonging as you live the gospel.</vt:lpstr>
      <vt:lpstr>Themes and Emblems</vt:lpstr>
      <vt:lpstr>What is the temple?</vt:lpstr>
      <vt:lpstr>The symbol found on the pendant Young Women receive and the ring the Young Men receive when they enter the program.</vt:lpstr>
      <vt:lpstr>Who is Jesus Christ?</vt:lpstr>
      <vt:lpstr>The person depicted in the Children and Youth crystal.</vt:lpstr>
      <vt:lpstr>What is the Aaronic Priesthood Quorum Theme?</vt:lpstr>
      <vt:lpstr>This statement, revised in 2019, helps members of Aaronic Priesthood quorums better understand their identity and responsibilities.</vt:lpstr>
      <vt:lpstr> </vt:lpstr>
      <vt:lpstr>Doctrine and Covenants 64:33-34 “Wherefore, be not weary in well-doing, for ye are laying the foundation of a great work.  And out of small things proceedeth that which is great.  Behold, the Lord requireth the heart and a willing mind.”</vt:lpstr>
      <vt:lpstr>What is the Young Women Theme?</vt:lpstr>
      <vt:lpstr>A statement of faith that young women repeat often as a  of their divine identity and purpose.</vt:lpstr>
      <vt:lpstr>Personal Development</vt:lpstr>
      <vt:lpstr>What is the Children and Youth Program?</vt:lpstr>
      <vt:lpstr>This program was implemented by the church in the fall of 2019.  Its purposes are based on the scripture in Luke 2:52 “And Jesus increased in wisdom and stature, and in favour with God and man.”</vt:lpstr>
      <vt:lpstr>What are Spiritual, Intellectual, Physical, and Social?</vt:lpstr>
      <vt:lpstr>These are the four areas for setting goals in the Youth Personal Development Guidebook.</vt:lpstr>
      <vt:lpstr>What is Luke 2:52?</vt:lpstr>
      <vt:lpstr>This scripture that forms the basis for the Children and Youth program is found at this reference.</vt:lpstr>
      <vt:lpstr>What is twelve?</vt:lpstr>
      <vt:lpstr>You become eligible to enter the Young Women or Young Men program the year you turn this age.</vt:lpstr>
      <vt:lpstr>What is the temple?</vt:lpstr>
      <vt:lpstr>The picture on the Young Woman Medallion you receive after completion of the Personal Progress program.</vt:lpstr>
      <vt:lpstr>Miscellaneous</vt:lpstr>
      <vt:lpstr>What is the bishop?</vt:lpstr>
      <vt:lpstr>The president of the priest’s quorum is also known as this.</vt:lpstr>
      <vt:lpstr>What is a limited-use temple recommend?</vt:lpstr>
      <vt:lpstr>A document signifying that you consider yourself worthy to enter the House of the Lord.  Is issued by a member of the bishopric following an interview and is good for one year.</vt:lpstr>
      <vt:lpstr>Who are the General Young Women Presidency of the church?</vt:lpstr>
      <vt:lpstr>Slide 76</vt:lpstr>
      <vt:lpstr>What is the Gospel Living app?</vt:lpstr>
      <vt:lpstr>A mobile app designed to support a Christ-centered life through inspiring content, reminders, activity ideas, communication, journaling and personal goals.</vt:lpstr>
      <vt:lpstr>What is Youth Conference?</vt:lpstr>
      <vt:lpstr>An activity or series of activities for youth held once a year on a ward or stake level that helps youth build faith in Jesus Christ, strengthen their testimonies, develop talents, make new friends and have fun with youth who share similar beliefs and standards.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Susie Egbert</dc:creator>
  <cp:lastModifiedBy>Susie Egbert</cp:lastModifiedBy>
  <cp:revision>40</cp:revision>
  <dcterms:created xsi:type="dcterms:W3CDTF">2017-01-23T05:48:05Z</dcterms:created>
  <dcterms:modified xsi:type="dcterms:W3CDTF">2021-01-19T23:45:19Z</dcterms:modified>
</cp:coreProperties>
</file>